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wmf" ContentType="image/x-wmf"/>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4" r:id="rId2"/>
    <p:sldMasterId id="2147483672" r:id="rId3"/>
  </p:sldMasterIdLst>
  <p:notesMasterIdLst>
    <p:notesMasterId r:id="rId21"/>
  </p:notesMasterIdLst>
  <p:handoutMasterIdLst>
    <p:handoutMasterId r:id="rId22"/>
  </p:handoutMasterIdLst>
  <p:sldIdLst>
    <p:sldId id="269" r:id="rId4"/>
    <p:sldId id="270" r:id="rId5"/>
    <p:sldId id="273" r:id="rId6"/>
    <p:sldId id="272" r:id="rId7"/>
    <p:sldId id="291" r:id="rId8"/>
    <p:sldId id="277" r:id="rId9"/>
    <p:sldId id="278" r:id="rId10"/>
    <p:sldId id="282" r:id="rId11"/>
    <p:sldId id="281" r:id="rId12"/>
    <p:sldId id="284" r:id="rId13"/>
    <p:sldId id="283" r:id="rId14"/>
    <p:sldId id="285" r:id="rId15"/>
    <p:sldId id="286" r:id="rId16"/>
    <p:sldId id="287" r:id="rId17"/>
    <p:sldId id="288" r:id="rId18"/>
    <p:sldId id="289" r:id="rId19"/>
    <p:sldId id="266" r:id="rId20"/>
  </p:sldIdLst>
  <p:sldSz cx="12192000" cy="6858000"/>
  <p:notesSz cx="6858000" cy="9144000"/>
  <p:custDataLst>
    <p:tags r:id="rId23"/>
  </p:custDataLst>
  <p:defaultText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A6BD"/>
    <a:srgbClr val="32532C"/>
    <a:srgbClr val="325528"/>
    <a:srgbClr val="FFC000"/>
    <a:srgbClr val="32522B"/>
    <a:srgbClr val="32A0BE"/>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7" autoAdjust="0"/>
    <p:restoredTop sz="89810" autoAdjust="0"/>
  </p:normalViewPr>
  <p:slideViewPr>
    <p:cSldViewPr snapToGrid="0">
      <p:cViewPr varScale="1">
        <p:scale>
          <a:sx n="98" d="100"/>
          <a:sy n="98" d="100"/>
        </p:scale>
        <p:origin x="-492"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736" y="-91"/>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2B370F-52DB-4B91-8A2A-857EE19A87A3}" type="datetimeFigureOut">
              <a:rPr lang="en-US" smtClean="0"/>
              <a:pPr/>
              <a:t>11/10/2016</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A454E6-A6C9-4075-B0D1-E2EC73C91F13}" type="slidenum">
              <a:rPr lang="en-US" smtClean="0"/>
              <a:pPr/>
              <a:t>‹#›</a:t>
            </a:fld>
            <a:endParaRPr lang="en-US"/>
          </a:p>
        </p:txBody>
      </p:sp>
    </p:spTree>
    <p:extLst>
      <p:ext uri="{BB962C8B-B14F-4D97-AF65-F5344CB8AC3E}">
        <p14:creationId xmlns="" xmlns:p14="http://schemas.microsoft.com/office/powerpoint/2010/main" val="4275856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88CC5-B24B-46D5-BED5-3FC35407F476}" type="datetimeFigureOut">
              <a:rPr lang="zh-CN" altLang="en-US" smtClean="0"/>
              <a:pPr/>
              <a:t>2016/11/10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9E175-0C69-4A5C-AE98-F5DDA1B51CBC}" type="slidenum">
              <a:rPr lang="zh-CN" altLang="en-US" smtClean="0"/>
              <a:pPr/>
              <a:t>‹#›</a:t>
            </a:fld>
            <a:endParaRPr lang="zh-CN" altLang="en-US"/>
          </a:p>
        </p:txBody>
      </p:sp>
    </p:spTree>
    <p:extLst>
      <p:ext uri="{BB962C8B-B14F-4D97-AF65-F5344CB8AC3E}">
        <p14:creationId xmlns="" xmlns:p14="http://schemas.microsoft.com/office/powerpoint/2010/main" val="1584957348"/>
      </p:ext>
    </p:extLst>
  </p:cSld>
  <p:clrMap bg1="lt1" tx1="dk1" bg2="lt2" tx2="dk2" accent1="accent1" accent2="accent2" accent3="accent3" accent4="accent4" accent5="accent5" accent6="accent6" hlink="hlink" folHlink="folHlink"/>
  <p:hf hdr="0" ftr="0" dt="0"/>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标题使用 微软雅黑 </a:t>
            </a:r>
            <a:r>
              <a:rPr lang="en-US" altLang="zh-CN" dirty="0" smtClean="0"/>
              <a:t>72</a:t>
            </a:r>
            <a:r>
              <a:rPr lang="zh-CN" altLang="en-US" dirty="0" smtClean="0"/>
              <a:t>号 加粗，墨绿色字体（</a:t>
            </a:r>
            <a:r>
              <a:rPr lang="en-US" altLang="zh-CN" dirty="0" smtClean="0"/>
              <a:t>R50 G83</a:t>
            </a:r>
            <a:r>
              <a:rPr lang="en-US" altLang="zh-CN" baseline="0" dirty="0" smtClean="0"/>
              <a:t> B44</a:t>
            </a:r>
            <a:r>
              <a:rPr lang="zh-CN" altLang="en-US" dirty="0" smtClean="0"/>
              <a:t>）</a:t>
            </a:r>
            <a:endParaRPr lang="en-US" dirty="0"/>
          </a:p>
        </p:txBody>
      </p:sp>
      <p:sp>
        <p:nvSpPr>
          <p:cNvPr id="4" name="灯片编号占位符 3"/>
          <p:cNvSpPr>
            <a:spLocks noGrp="1"/>
          </p:cNvSpPr>
          <p:nvPr>
            <p:ph type="sldNum" sz="quarter" idx="10"/>
          </p:nvPr>
        </p:nvSpPr>
        <p:spPr/>
        <p:txBody>
          <a:bodyPr/>
          <a:lstStyle/>
          <a:p>
            <a:fld id="{9099E175-0C69-4A5C-AE98-F5DDA1B51CBC}" type="slidenum">
              <a:rPr lang="zh-CN" altLang="en-US" smtClean="0"/>
              <a:pPr/>
              <a:t>1</a:t>
            </a:fld>
            <a:endParaRPr lang="zh-CN" altLang="en-US"/>
          </a:p>
        </p:txBody>
      </p:sp>
    </p:spTree>
    <p:extLst>
      <p:ext uri="{BB962C8B-B14F-4D97-AF65-F5344CB8AC3E}">
        <p14:creationId xmlns="" xmlns:p14="http://schemas.microsoft.com/office/powerpoint/2010/main" val="1010529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363" rtl="0" eaLnBrk="1" fontAlgn="auto" latinLnBrk="0" hangingPunct="1">
              <a:lnSpc>
                <a:spcPct val="120000"/>
              </a:lnSpc>
              <a:spcBef>
                <a:spcPct val="50000"/>
              </a:spcBef>
              <a:spcAft>
                <a:spcPts val="0"/>
              </a:spcAft>
              <a:buClrTx/>
              <a:buSzTx/>
              <a:buFontTx/>
              <a:buNone/>
              <a:tabLst/>
              <a:defRPr/>
            </a:pPr>
            <a:r>
              <a:rPr lang="zh-CN" altLang="en-US" dirty="0" smtClean="0">
                <a:latin typeface="+mn-ea"/>
              </a:rPr>
              <a:t>在每一个等价类中选取一个数据作为测试的输入条件，这样所取得的测试效果与选择等价类内所有数据作为测试的输入所取的测试效果是一样的</a:t>
            </a:r>
            <a:r>
              <a:rPr lang="zh-CN" altLang="en-US" sz="900" dirty="0" smtClean="0"/>
              <a:t>。</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099E175-0C69-4A5C-AE98-F5DDA1B51CBC}" type="slidenum">
              <a:rPr lang="zh-CN" altLang="en-US" smtClean="0"/>
              <a:pPr/>
              <a:t>17</a:t>
            </a:fld>
            <a:endParaRPr lang="zh-CN" altLang="en-US"/>
          </a:p>
        </p:txBody>
      </p:sp>
    </p:spTree>
    <p:extLst>
      <p:ext uri="{BB962C8B-B14F-4D97-AF65-F5344CB8AC3E}">
        <p14:creationId xmlns="" xmlns:p14="http://schemas.microsoft.com/office/powerpoint/2010/main" val="164822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青色 </a:t>
            </a:r>
            <a:r>
              <a:rPr lang="en-US" altLang="zh-CN" dirty="0" smtClean="0"/>
              <a:t>R49 G166  B189</a:t>
            </a:r>
          </a:p>
          <a:p>
            <a:r>
              <a:rPr lang="zh-CN" altLang="en-US" dirty="0" smtClean="0"/>
              <a:t>墨绿色</a:t>
            </a:r>
            <a:r>
              <a:rPr lang="zh-CN" altLang="en-US" baseline="0" dirty="0" smtClean="0"/>
              <a:t>  </a:t>
            </a:r>
            <a:r>
              <a:rPr lang="en-US" altLang="zh-CN" dirty="0" smtClean="0"/>
              <a:t>R50 G83</a:t>
            </a:r>
            <a:r>
              <a:rPr lang="en-US" altLang="zh-CN" baseline="0" dirty="0" smtClean="0"/>
              <a:t> B44</a:t>
            </a:r>
          </a:p>
          <a:p>
            <a:r>
              <a:rPr lang="zh-CN" altLang="en-US" baseline="0" dirty="0" smtClean="0"/>
              <a:t>华为红  </a:t>
            </a:r>
            <a:r>
              <a:rPr lang="en-US" altLang="zh-CN" baseline="0" dirty="0" smtClean="0"/>
              <a:t>R192  G0  B0 </a:t>
            </a:r>
          </a:p>
          <a:p>
            <a:r>
              <a:rPr lang="zh-CN" altLang="en-US" baseline="0" dirty="0" smtClean="0"/>
              <a:t>纯正黄  </a:t>
            </a:r>
            <a:r>
              <a:rPr lang="en-US" baseline="0" dirty="0" smtClean="0"/>
              <a:t>R255  G192 B0	</a:t>
            </a:r>
          </a:p>
          <a:p>
            <a:r>
              <a:rPr lang="zh-CN" altLang="en-US" dirty="0" smtClean="0"/>
              <a:t>标题：微软雅黑</a:t>
            </a:r>
            <a:r>
              <a:rPr lang="en-US" altLang="zh-CN" dirty="0" smtClean="0"/>
              <a:t>40</a:t>
            </a:r>
            <a:r>
              <a:rPr lang="zh-CN" altLang="en-US" dirty="0" smtClean="0"/>
              <a:t>号加粗 使用天蓝色</a:t>
            </a:r>
            <a:endParaRPr lang="en-US" altLang="zh-CN" dirty="0" smtClean="0"/>
          </a:p>
          <a:p>
            <a:r>
              <a:rPr lang="zh-CN" altLang="en-US" dirty="0" smtClean="0"/>
              <a:t>正文：普通正文微软雅黑</a:t>
            </a:r>
            <a:r>
              <a:rPr lang="en-US" altLang="zh-CN" dirty="0" smtClean="0"/>
              <a:t>20</a:t>
            </a:r>
            <a:r>
              <a:rPr lang="zh-CN" altLang="en-US" dirty="0" smtClean="0"/>
              <a:t>号；需强调者最大字体不超过标题</a:t>
            </a:r>
            <a:r>
              <a:rPr lang="en-US" altLang="zh-CN" dirty="0" smtClean="0"/>
              <a:t>30</a:t>
            </a:r>
            <a:r>
              <a:rPr lang="zh-CN" altLang="en-US" dirty="0" smtClean="0"/>
              <a:t>号；备注等字体微软雅黑</a:t>
            </a:r>
            <a:r>
              <a:rPr lang="en-US" altLang="zh-CN" dirty="0" smtClean="0"/>
              <a:t>16</a:t>
            </a:r>
            <a:r>
              <a:rPr lang="zh-CN" altLang="en-US" dirty="0" smtClean="0"/>
              <a:t>号，最小</a:t>
            </a:r>
            <a:r>
              <a:rPr lang="en-US" altLang="zh-CN" dirty="0" smtClean="0"/>
              <a:t>14</a:t>
            </a:r>
            <a:r>
              <a:rPr lang="zh-CN" altLang="en-US" dirty="0" smtClean="0"/>
              <a:t>号</a:t>
            </a:r>
            <a:endParaRPr lang="en-US" altLang="zh-CN" dirty="0" smtClean="0"/>
          </a:p>
          <a:p>
            <a:r>
              <a:rPr lang="zh-CN" altLang="en-US" dirty="0" smtClean="0"/>
              <a:t>此模板有一定</a:t>
            </a:r>
            <a:r>
              <a:rPr lang="en-US" altLang="zh-CN" dirty="0" smtClean="0"/>
              <a:t>BUG</a:t>
            </a:r>
            <a:r>
              <a:rPr lang="zh-CN" altLang="en-US" dirty="0" smtClean="0"/>
              <a:t>，增加胶片页</a:t>
            </a:r>
            <a:r>
              <a:rPr lang="zh-CN" altLang="en-US" baseline="0" dirty="0" smtClean="0"/>
              <a:t> 请用复制的方式，不要直接“</a:t>
            </a:r>
            <a:r>
              <a:rPr lang="en-US" altLang="zh-CN" baseline="0" dirty="0" smtClean="0"/>
              <a:t>new slide</a:t>
            </a:r>
            <a:r>
              <a:rPr lang="zh-CN" alt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此页直接更改内容即可，</a:t>
            </a:r>
            <a:r>
              <a:rPr lang="zh-CN" altLang="en-US" baseline="0" dirty="0" smtClean="0"/>
              <a:t> 字体和色彩不用再动</a:t>
            </a:r>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a:p>
        </p:txBody>
      </p:sp>
      <p:sp>
        <p:nvSpPr>
          <p:cNvPr id="4" name="灯片编号占位符 3"/>
          <p:cNvSpPr>
            <a:spLocks noGrp="1"/>
          </p:cNvSpPr>
          <p:nvPr>
            <p:ph type="sldNum" sz="quarter" idx="10"/>
          </p:nvPr>
        </p:nvSpPr>
        <p:spPr/>
        <p:txBody>
          <a:bodyPr/>
          <a:lstStyle/>
          <a:p>
            <a:fld id="{9099E175-0C69-4A5C-AE98-F5DDA1B51CBC}" type="slidenum">
              <a:rPr lang="zh-CN" altLang="en-US" smtClean="0"/>
              <a:pPr/>
              <a:t>6</a:t>
            </a:fld>
            <a:endParaRPr lang="zh-CN" altLang="en-US"/>
          </a:p>
        </p:txBody>
      </p:sp>
    </p:spTree>
    <p:extLst>
      <p:ext uri="{BB962C8B-B14F-4D97-AF65-F5344CB8AC3E}">
        <p14:creationId xmlns="" xmlns:p14="http://schemas.microsoft.com/office/powerpoint/2010/main" val="420004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lnSpc>
                <a:spcPct val="90000"/>
              </a:lnSpc>
              <a:defRPr/>
            </a:pPr>
            <a:r>
              <a:rPr lang="zh-CN" altLang="en-US" dirty="0" smtClean="0">
                <a:latin typeface="+mn-ea"/>
              </a:rPr>
              <a:t>目的不同：测试是发现错误；调试是改正</a:t>
            </a:r>
            <a:r>
              <a:rPr lang="en-US" altLang="zh-CN" dirty="0" smtClean="0">
                <a:latin typeface="+mn-ea"/>
              </a:rPr>
              <a:t>/</a:t>
            </a:r>
            <a:r>
              <a:rPr lang="zh-CN" altLang="en-US" dirty="0" smtClean="0">
                <a:latin typeface="+mn-ea"/>
              </a:rPr>
              <a:t>修正错误。</a:t>
            </a:r>
          </a:p>
          <a:p>
            <a:pPr algn="just">
              <a:lnSpc>
                <a:spcPct val="90000"/>
              </a:lnSpc>
              <a:defRPr/>
            </a:pPr>
            <a:r>
              <a:rPr lang="zh-CN" altLang="en-US" dirty="0" smtClean="0">
                <a:latin typeface="+mn-ea"/>
              </a:rPr>
              <a:t>过程不同：测试活动是有序、可重复的活动，有较完备的工程方法支撑；调试则是不可重复的活动，针对具体问题</a:t>
            </a:r>
            <a:r>
              <a:rPr lang="en-US" altLang="zh-CN" dirty="0" smtClean="0">
                <a:latin typeface="+mn-ea"/>
              </a:rPr>
              <a:t>/</a:t>
            </a:r>
            <a:r>
              <a:rPr lang="zh-CN" altLang="en-US" dirty="0" smtClean="0">
                <a:latin typeface="+mn-ea"/>
              </a:rPr>
              <a:t>具体源程序不具备重复性。 </a:t>
            </a:r>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关键要点</a:t>
            </a:r>
            <a:r>
              <a:rPr lang="en-US" altLang="zh-CN" b="1" dirty="0" smtClean="0"/>
              <a:t>】</a:t>
            </a:r>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p>
          <a:p>
            <a:pPr marL="228600" marR="0" indent="-228600" algn="l" defTabSz="914400" rtl="0" eaLnBrk="1" fontAlgn="auto" latinLnBrk="0" hangingPunct="1">
              <a:lnSpc>
                <a:spcPct val="120000"/>
              </a:lnSpc>
              <a:spcBef>
                <a:spcPct val="50000"/>
              </a:spcBef>
              <a:spcAft>
                <a:spcPts val="0"/>
              </a:spcAft>
              <a:buClrTx/>
              <a:buSzTx/>
              <a:buFontTx/>
              <a:buNone/>
              <a:tabLst/>
              <a:defRPr/>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zh-CN" altLang="en-US" b="1" dirty="0" smtClean="0"/>
              <a:t>示例：</a:t>
            </a:r>
            <a:endParaRPr lang="en-US" altLang="zh-CN" b="1" dirty="0" smtClean="0"/>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教学目标</a:t>
            </a:r>
            <a:r>
              <a:rPr lang="en-US" altLang="zh-CN" b="1" dirty="0" smtClean="0"/>
              <a:t>】</a:t>
            </a:r>
            <a:r>
              <a:rPr lang="zh-CN" altLang="en-US" b="0" dirty="0" smtClean="0"/>
              <a:t>让学员了解</a:t>
            </a:r>
            <a:r>
              <a:rPr lang="en-US" altLang="zh-CN" b="0" dirty="0" smtClean="0"/>
              <a:t>IPD</a:t>
            </a:r>
            <a:r>
              <a:rPr lang="zh-CN" altLang="en-US" b="0" dirty="0" smtClean="0"/>
              <a:t>在公司业务流程中的位置，及与周边的关系。</a:t>
            </a:r>
          </a:p>
          <a:p>
            <a:pPr marL="228600" indent="-228600" eaLnBrk="1" hangingPunct="1">
              <a:lnSpc>
                <a:spcPct val="120000"/>
              </a:lnSpc>
              <a:spcBef>
                <a:spcPct val="50000"/>
              </a:spcBef>
            </a:pPr>
            <a:r>
              <a:rPr lang="en-US" altLang="zh-CN" b="1" dirty="0" smtClean="0"/>
              <a:t>【</a:t>
            </a:r>
            <a:r>
              <a:rPr lang="zh-CN" altLang="en-US" b="1" dirty="0" smtClean="0"/>
              <a:t>教学时间</a:t>
            </a:r>
            <a:r>
              <a:rPr lang="en-US" altLang="zh-CN" b="1" dirty="0" smtClean="0"/>
              <a:t>】</a:t>
            </a:r>
            <a:r>
              <a:rPr lang="en-US" altLang="zh-CN" dirty="0" smtClean="0"/>
              <a:t>5</a:t>
            </a:r>
            <a:r>
              <a:rPr lang="zh-CN" altLang="en-US" dirty="0" smtClean="0"/>
              <a:t>分钟</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关键要点</a:t>
            </a:r>
            <a:r>
              <a:rPr lang="en-US" altLang="zh-CN" b="1" dirty="0" smtClean="0"/>
              <a:t>】</a:t>
            </a:r>
            <a:endParaRPr lang="zh-CN" altLang="en-US" b="1" dirty="0" smtClean="0"/>
          </a:p>
          <a:p>
            <a:pPr marL="228600" indent="-228600" eaLnBrk="1" hangingPunct="1">
              <a:lnSpc>
                <a:spcPct val="120000"/>
              </a:lnSpc>
              <a:spcBef>
                <a:spcPct val="50000"/>
              </a:spcBef>
            </a:pPr>
            <a:r>
              <a:rPr lang="en-US" altLang="zh-CN" dirty="0" smtClean="0"/>
              <a:t>1</a:t>
            </a:r>
            <a:r>
              <a:rPr lang="zh-CN" altLang="en-US" dirty="0" smtClean="0"/>
              <a:t>、</a:t>
            </a:r>
            <a:r>
              <a:rPr lang="en-US" altLang="zh-CN" dirty="0" smtClean="0"/>
              <a:t>IPD</a:t>
            </a:r>
            <a:r>
              <a:rPr lang="zh-CN" altLang="en-US" dirty="0" smtClean="0"/>
              <a:t>是公司关键的几个业务流之一，是华为产品开发的总的规则集；</a:t>
            </a:r>
          </a:p>
          <a:p>
            <a:pPr marL="228600" indent="-228600" eaLnBrk="1" hangingPunct="1">
              <a:lnSpc>
                <a:spcPct val="120000"/>
              </a:lnSpc>
              <a:spcBef>
                <a:spcPct val="50000"/>
              </a:spcBef>
            </a:pPr>
            <a:r>
              <a:rPr lang="en-US" altLang="zh-CN" dirty="0" smtClean="0"/>
              <a:t>2</a:t>
            </a:r>
            <a:r>
              <a:rPr lang="zh-CN" altLang="en-US" dirty="0" smtClean="0"/>
              <a:t>、</a:t>
            </a:r>
            <a:r>
              <a:rPr lang="en-US" altLang="zh-CN" dirty="0" smtClean="0"/>
              <a:t>IPD</a:t>
            </a:r>
            <a:r>
              <a:rPr lang="zh-CN" altLang="en-US" dirty="0" smtClean="0"/>
              <a:t>与周边各业务流是有机的整体；</a:t>
            </a: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教学程序及内容</a:t>
            </a:r>
            <a:r>
              <a:rPr lang="en-US" altLang="zh-CN" b="1" dirty="0" smtClean="0"/>
              <a:t>】</a:t>
            </a:r>
            <a:r>
              <a:rPr lang="zh-CN" altLang="en-US" dirty="0" smtClean="0"/>
              <a:t>讲解</a:t>
            </a: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承接上文讨论结论，引出华为也是要有交通规则的；</a:t>
            </a:r>
            <a:endParaRPr lang="en-US" altLang="zh-CN"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300" dirty="0" smtClean="0">
                <a:latin typeface="宋体" pitchFamily="2" charset="-122"/>
              </a:rPr>
              <a:t>简要讲解公司的几大业务流：战略，是统筹；市场</a:t>
            </a:r>
            <a:r>
              <a:rPr lang="en-US" altLang="zh-CN" sz="1300" dirty="0" smtClean="0">
                <a:latin typeface="宋体" pitchFamily="2" charset="-122"/>
              </a:rPr>
              <a:t>/</a:t>
            </a:r>
            <a:r>
              <a:rPr lang="zh-CN" altLang="en-US" sz="1300" dirty="0" smtClean="0">
                <a:latin typeface="宋体" pitchFamily="2" charset="-122"/>
              </a:rPr>
              <a:t>销售是发动机；产品开发是实现载体；服务</a:t>
            </a:r>
            <a:r>
              <a:rPr lang="en-US" altLang="zh-CN" sz="1300" dirty="0" smtClean="0">
                <a:latin typeface="宋体" pitchFamily="2" charset="-122"/>
              </a:rPr>
              <a:t>/</a:t>
            </a:r>
            <a:r>
              <a:rPr lang="zh-CN" altLang="en-US" sz="1300" dirty="0" smtClean="0">
                <a:latin typeface="宋体" pitchFamily="2" charset="-122"/>
              </a:rPr>
              <a:t>采购</a:t>
            </a:r>
            <a:r>
              <a:rPr lang="en-US" altLang="zh-CN" sz="1300" dirty="0" smtClean="0">
                <a:latin typeface="宋体" pitchFamily="2" charset="-122"/>
              </a:rPr>
              <a:t>/</a:t>
            </a:r>
            <a:r>
              <a:rPr lang="zh-CN" altLang="en-US" sz="1300" dirty="0" smtClean="0">
                <a:latin typeface="宋体" pitchFamily="2" charset="-122"/>
              </a:rPr>
              <a:t>供应</a:t>
            </a:r>
            <a:r>
              <a:rPr lang="en-US" altLang="zh-CN" sz="1300" dirty="0" smtClean="0">
                <a:latin typeface="宋体" pitchFamily="2" charset="-122"/>
              </a:rPr>
              <a:t>/</a:t>
            </a:r>
            <a:r>
              <a:rPr lang="zh-CN" altLang="en-US" sz="1300" dirty="0" smtClean="0">
                <a:latin typeface="宋体" pitchFamily="2" charset="-122"/>
              </a:rPr>
              <a:t>公共是支撑。</a:t>
            </a:r>
            <a:r>
              <a:rPr lang="zh-CN" altLang="en-US" sz="1200" dirty="0" smtClean="0">
                <a:solidFill>
                  <a:schemeClr val="tx2"/>
                </a:solidFill>
              </a:rPr>
              <a:t>可以通过实际举例进行讲解。例如，市场发现了一个客户需求，</a:t>
            </a:r>
            <a:r>
              <a:rPr lang="en-US" altLang="zh-CN" sz="1200" dirty="0" smtClean="0">
                <a:solidFill>
                  <a:schemeClr val="tx2"/>
                </a:solidFill>
              </a:rPr>
              <a:t>……</a:t>
            </a:r>
            <a:r>
              <a:rPr lang="zh-CN" altLang="en-US" sz="1200" dirty="0" smtClean="0">
                <a:solidFill>
                  <a:schemeClr val="tx2"/>
                </a:solidFill>
              </a:rPr>
              <a:t>。从一个产品的全生命周期的方式来讲。</a:t>
            </a:r>
            <a:endParaRPr lang="zh-CN" altLang="en-US" sz="1300" dirty="0" smtClean="0">
              <a:latin typeface="宋体" pitchFamily="2" charset="-122"/>
            </a:endParaRPr>
          </a:p>
          <a:p>
            <a:pPr marL="228600" indent="-228600" eaLnBrk="1" hangingPunct="1">
              <a:lnSpc>
                <a:spcPct val="120000"/>
              </a:lnSpc>
              <a:spcBef>
                <a:spcPct val="50000"/>
              </a:spcBef>
              <a:buFont typeface="Calibri" pitchFamily="34" charset="0"/>
              <a:buAutoNum type="arabicPeriod"/>
            </a:pPr>
            <a:r>
              <a:rPr lang="zh-CN" altLang="en-US" sz="1400" dirty="0" smtClean="0">
                <a:solidFill>
                  <a:schemeClr val="tx2"/>
                </a:solidFill>
              </a:rPr>
              <a:t>转承启合：</a:t>
            </a:r>
            <a:r>
              <a:rPr lang="en-US" altLang="zh-CN" sz="1400" dirty="0" smtClean="0">
                <a:solidFill>
                  <a:schemeClr val="tx2"/>
                </a:solidFill>
              </a:rPr>
              <a:t>PSST</a:t>
            </a:r>
            <a:r>
              <a:rPr lang="zh-CN" altLang="en-US" sz="1400" dirty="0" smtClean="0">
                <a:solidFill>
                  <a:schemeClr val="tx2"/>
                </a:solidFill>
              </a:rPr>
              <a:t>是产品开发的主体，销服负责市场</a:t>
            </a:r>
            <a:r>
              <a:rPr lang="en-US" altLang="zh-CN" sz="1400" dirty="0" smtClean="0">
                <a:solidFill>
                  <a:schemeClr val="tx2"/>
                </a:solidFill>
              </a:rPr>
              <a:t>/</a:t>
            </a:r>
            <a:r>
              <a:rPr lang="zh-CN" altLang="en-US" sz="1400" dirty="0" smtClean="0">
                <a:solidFill>
                  <a:schemeClr val="tx2"/>
                </a:solidFill>
              </a:rPr>
              <a:t>销售</a:t>
            </a:r>
            <a:r>
              <a:rPr lang="en-US" altLang="zh-CN" sz="1400" dirty="0" smtClean="0">
                <a:solidFill>
                  <a:schemeClr val="tx2"/>
                </a:solidFill>
              </a:rPr>
              <a:t>/</a:t>
            </a:r>
            <a:r>
              <a:rPr lang="zh-CN" altLang="en-US" sz="1400" dirty="0" smtClean="0">
                <a:solidFill>
                  <a:schemeClr val="tx2"/>
                </a:solidFill>
              </a:rPr>
              <a:t>交付，其他部门提供公共支撑，下面我们来看看跟大家强相关的集成产品开发流程。</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400" dirty="0" smtClean="0">
                <a:solidFill>
                  <a:schemeClr val="tx2"/>
                </a:solidFill>
              </a:rPr>
              <a:t>战略到执行：看护了整个过程，从公司的整体战略目标到产品的交付。</a:t>
            </a:r>
            <a:endParaRPr lang="en-US" altLang="zh-CN" sz="1400" dirty="0" smtClean="0">
              <a:solidFill>
                <a:schemeClr val="tx2"/>
              </a:solidFill>
            </a:endParaRPr>
          </a:p>
          <a:p>
            <a:pPr marL="228600" indent="-228600" eaLnBrk="1" hangingPunct="1">
              <a:lnSpc>
                <a:spcPct val="120000"/>
              </a:lnSpc>
              <a:spcBef>
                <a:spcPct val="50000"/>
              </a:spcBef>
              <a:buFont typeface="Calibri" pitchFamily="34" charset="0"/>
              <a:buNone/>
            </a:pPr>
            <a:r>
              <a:rPr lang="zh-CN" altLang="en-US" sz="1300" dirty="0" smtClean="0">
                <a:latin typeface="宋体" pitchFamily="2" charset="-122"/>
              </a:rPr>
              <a:t>市场到线索</a:t>
            </a:r>
            <a:r>
              <a:rPr lang="en-US" altLang="zh-CN" sz="1300" dirty="0" smtClean="0">
                <a:latin typeface="宋体" pitchFamily="2" charset="-122"/>
              </a:rPr>
              <a:t>MTL</a:t>
            </a:r>
            <a:r>
              <a:rPr lang="zh-CN" altLang="en-US" sz="1300" dirty="0" smtClean="0">
                <a:latin typeface="宋体" pitchFamily="2" charset="-122"/>
              </a:rPr>
              <a:t>（对应</a:t>
            </a:r>
            <a:r>
              <a:rPr lang="en-US" altLang="zh-CN" sz="1300" dirty="0" smtClean="0">
                <a:latin typeface="宋体" pitchFamily="2" charset="-122"/>
              </a:rPr>
              <a:t>MKT</a:t>
            </a:r>
            <a:r>
              <a:rPr lang="zh-CN" altLang="en-US" sz="1300" dirty="0" smtClean="0">
                <a:latin typeface="宋体" pitchFamily="2" charset="-122"/>
              </a:rPr>
              <a:t>部门）：从市场获得潜在的客户需求，识别产品机会，把需求传给产品开发这条线。从宏观需求变成产品需求。销服再发现市场机会，把产品销售给客户。“线索”一方面是产品线索，一方面是市场商业机会。对于没有开发的产品就是需求，对于已有的产品就是商业机会。</a:t>
            </a:r>
            <a:endParaRPr lang="en-US" altLang="zh-CN" sz="13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latin typeface="宋体" pitchFamily="2" charset="-122"/>
              </a:rPr>
              <a:t>线索到回款（对应市场财经）：市场回款流程。</a:t>
            </a:r>
            <a:endParaRPr lang="en-US" altLang="zh-CN" sz="1400" dirty="0" smtClean="0">
              <a:latin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dirty="0" smtClean="0">
                <a:solidFill>
                  <a:schemeClr val="tx1"/>
                </a:solidFill>
              </a:rPr>
              <a:t>问题到解决（</a:t>
            </a:r>
            <a:r>
              <a:rPr lang="en-US" altLang="zh-CN" sz="1400" dirty="0" smtClean="0">
                <a:solidFill>
                  <a:schemeClr val="tx1"/>
                </a:solidFill>
              </a:rPr>
              <a:t>ITR</a:t>
            </a:r>
            <a:r>
              <a:rPr lang="zh-CN" altLang="en-US" sz="1400" dirty="0" smtClean="0">
                <a:solidFill>
                  <a:schemeClr val="tx1"/>
                </a:solidFill>
              </a:rPr>
              <a:t>）</a:t>
            </a:r>
            <a:r>
              <a:rPr lang="en-US" altLang="zh-CN" sz="1400" dirty="0" smtClean="0">
                <a:solidFill>
                  <a:schemeClr val="tx1"/>
                </a:solidFill>
              </a:rPr>
              <a:t>(</a:t>
            </a:r>
            <a:r>
              <a:rPr lang="zh-CN" altLang="en-US" sz="1400" b="0" dirty="0" smtClean="0">
                <a:solidFill>
                  <a:schemeClr val="tx1"/>
                </a:solidFill>
              </a:rPr>
              <a:t>含问题解决、服务提供等</a:t>
            </a:r>
            <a:r>
              <a:rPr lang="en-US" altLang="zh-CN" sz="1400" dirty="0" smtClean="0">
                <a:solidFill>
                  <a:schemeClr val="tx1"/>
                </a:solidFill>
              </a:rPr>
              <a:t>)</a:t>
            </a:r>
            <a:r>
              <a:rPr lang="zh-CN" altLang="en-US" sz="1400" dirty="0" smtClean="0">
                <a:solidFill>
                  <a:schemeClr val="tx1"/>
                </a:solidFill>
              </a:rPr>
              <a:t>（对应技术服务部）：就是</a:t>
            </a:r>
            <a:r>
              <a:rPr lang="en-US" altLang="zh-CN" sz="1400" dirty="0" smtClean="0">
                <a:solidFill>
                  <a:schemeClr val="tx1"/>
                </a:solidFill>
              </a:rPr>
              <a:t>GA</a:t>
            </a:r>
            <a:r>
              <a:rPr lang="zh-CN" altLang="en-US" sz="1400" dirty="0" smtClean="0">
                <a:solidFill>
                  <a:schemeClr val="tx1"/>
                </a:solidFill>
              </a:rPr>
              <a:t>后的维护，是广义的，包括了研发维护，也包括了服务的维护。</a:t>
            </a:r>
            <a:r>
              <a:rPr lang="en-US" altLang="zh-CN" sz="1400" dirty="0" smtClean="0">
                <a:solidFill>
                  <a:schemeClr val="tx1"/>
                </a:solidFill>
              </a:rPr>
              <a:t>IPD</a:t>
            </a:r>
            <a:r>
              <a:rPr lang="zh-CN" altLang="en-US" sz="1400" dirty="0" smtClean="0">
                <a:solidFill>
                  <a:schemeClr val="tx1"/>
                </a:solidFill>
              </a:rPr>
              <a:t>里面也有研发维护，研发的维护是受</a:t>
            </a:r>
            <a:r>
              <a:rPr lang="en-US" altLang="zh-CN" sz="1400" dirty="0" smtClean="0">
                <a:solidFill>
                  <a:schemeClr val="tx1"/>
                </a:solidFill>
              </a:rPr>
              <a:t>ITR</a:t>
            </a:r>
            <a:r>
              <a:rPr lang="zh-CN" altLang="en-US" sz="1400" dirty="0" smtClean="0">
                <a:solidFill>
                  <a:schemeClr val="tx1"/>
                </a:solidFill>
              </a:rPr>
              <a:t>调用和驱动的。</a:t>
            </a:r>
            <a:endParaRPr lang="en-US" altLang="zh-CN" sz="1400" dirty="0" smtClean="0">
              <a:solidFill>
                <a:schemeClr val="tx1"/>
              </a:solidFill>
            </a:endParaRPr>
          </a:p>
          <a:p>
            <a:pPr algn="l"/>
            <a:r>
              <a:rPr lang="zh-CN" altLang="en-US" sz="1400" dirty="0" smtClean="0">
                <a:solidFill>
                  <a:schemeClr val="tx1"/>
                </a:solidFill>
              </a:rPr>
              <a:t>采购与供应（</a:t>
            </a:r>
            <a:r>
              <a:rPr lang="en-US" altLang="zh-CN" sz="1400" dirty="0" smtClean="0">
                <a:solidFill>
                  <a:schemeClr val="tx1"/>
                </a:solidFill>
              </a:rPr>
              <a:t>ISC</a:t>
            </a:r>
            <a:r>
              <a:rPr lang="zh-CN" altLang="en-US" sz="1400" dirty="0" smtClean="0">
                <a:solidFill>
                  <a:schemeClr val="tx1"/>
                </a:solidFill>
              </a:rPr>
              <a:t>）</a:t>
            </a:r>
            <a:r>
              <a:rPr lang="zh-CN" altLang="en-US" sz="1400" b="0" dirty="0" smtClean="0">
                <a:solidFill>
                  <a:schemeClr val="tx1"/>
                </a:solidFill>
              </a:rPr>
              <a:t>（含生产、制造、采购、供应、物流等）（对应采购部）：批量供应阶段，和研发的关系已经不太大了。</a:t>
            </a:r>
            <a:r>
              <a:rPr lang="en-US" altLang="zh-CN" sz="1400" b="0" dirty="0" smtClean="0">
                <a:solidFill>
                  <a:schemeClr val="tx1"/>
                </a:solidFill>
              </a:rPr>
              <a:t>IPD</a:t>
            </a:r>
            <a:r>
              <a:rPr lang="zh-CN" altLang="en-US" sz="1400" b="0" dirty="0" smtClean="0">
                <a:solidFill>
                  <a:schemeClr val="tx1"/>
                </a:solidFill>
              </a:rPr>
              <a:t>阶段的采购是在产品开发过程中的采购，不属于批量阶段。</a:t>
            </a:r>
            <a:r>
              <a:rPr lang="en-US" altLang="zh-CN" sz="1400" b="0" dirty="0" smtClean="0">
                <a:solidFill>
                  <a:schemeClr val="tx1"/>
                </a:solidFill>
              </a:rPr>
              <a:t>IPD</a:t>
            </a:r>
            <a:r>
              <a:rPr lang="zh-CN" altLang="en-US" sz="1400" b="0" dirty="0" smtClean="0">
                <a:solidFill>
                  <a:schemeClr val="tx1"/>
                </a:solidFill>
              </a:rPr>
              <a:t>在此时主要是生命周期的看护阶段。</a:t>
            </a:r>
            <a:endParaRPr lang="en-US" altLang="zh-CN" sz="1300" dirty="0" smtClean="0">
              <a:latin typeface="宋体" pitchFamily="2" charset="-122"/>
            </a:endParaRPr>
          </a:p>
          <a:p>
            <a:pPr marL="228600" indent="-228600" eaLnBrk="1" hangingPunct="1">
              <a:lnSpc>
                <a:spcPct val="120000"/>
              </a:lnSpc>
              <a:spcBef>
                <a:spcPct val="50000"/>
              </a:spcBef>
            </a:pPr>
            <a:r>
              <a:rPr lang="zh-CN" altLang="en-US" dirty="0" smtClean="0"/>
              <a:t>不需要详细讲解除了</a:t>
            </a:r>
            <a:r>
              <a:rPr lang="en-US" altLang="zh-CN" dirty="0" smtClean="0"/>
              <a:t>IPD</a:t>
            </a:r>
            <a:r>
              <a:rPr lang="zh-CN" altLang="en-US" dirty="0" smtClean="0"/>
              <a:t>之外的其他流程，只要学员感知</a:t>
            </a:r>
            <a:r>
              <a:rPr lang="en-US" altLang="zh-CN" dirty="0" smtClean="0"/>
              <a:t>IPD</a:t>
            </a:r>
            <a:r>
              <a:rPr lang="zh-CN" altLang="en-US" dirty="0" smtClean="0"/>
              <a:t>的位置，突出集成产品开发是研发员工主要工作的范围即可。</a:t>
            </a:r>
            <a:endParaRPr lang="en-US" altLang="zh-CN" dirty="0" smtClean="0"/>
          </a:p>
          <a:p>
            <a:pPr marL="228600" indent="-228600" eaLnBrk="1" hangingPunct="1">
              <a:lnSpc>
                <a:spcPct val="120000"/>
              </a:lnSpc>
              <a:spcBef>
                <a:spcPct val="50000"/>
              </a:spcBef>
            </a:pPr>
            <a:r>
              <a:rPr lang="en-US" altLang="zh-CN" b="1" dirty="0" smtClean="0"/>
              <a:t>【</a:t>
            </a:r>
            <a:r>
              <a:rPr lang="zh-CN" altLang="en-US" b="1" dirty="0" smtClean="0"/>
              <a:t>术语</a:t>
            </a:r>
            <a:r>
              <a:rPr lang="en-US" altLang="zh-CN" b="1" dirty="0" smtClean="0"/>
              <a:t>】</a:t>
            </a:r>
          </a:p>
          <a:p>
            <a:pPr marL="228600" indent="-228600" eaLnBrk="1" hangingPunct="1">
              <a:lnSpc>
                <a:spcPct val="120000"/>
              </a:lnSpc>
              <a:spcBef>
                <a:spcPct val="50000"/>
              </a:spcBef>
            </a:pPr>
            <a:r>
              <a:rPr lang="en-US" altLang="zh-CN" b="1" dirty="0" smtClean="0"/>
              <a:t>1</a:t>
            </a:r>
            <a:r>
              <a:rPr lang="zh-CN" altLang="en-US" b="1" dirty="0" smtClean="0"/>
              <a:t>、</a:t>
            </a:r>
            <a:r>
              <a:rPr lang="en-US" altLang="zh-CN" b="1" dirty="0" smtClean="0"/>
              <a:t>IPD</a:t>
            </a:r>
            <a:r>
              <a:rPr lang="zh-CN" altLang="en-US" b="1" dirty="0" smtClean="0"/>
              <a:t>：</a:t>
            </a:r>
            <a:r>
              <a:rPr lang="en-US" altLang="zh-CN" b="1" dirty="0" smtClean="0"/>
              <a:t>Integrated Product Development </a:t>
            </a:r>
            <a:r>
              <a:rPr lang="zh-CN" altLang="en-US" b="1" dirty="0" smtClean="0"/>
              <a:t>集成产品开发</a:t>
            </a:r>
          </a:p>
          <a:p>
            <a:pPr marL="228600" indent="-228600" eaLnBrk="1" hangingPunct="1">
              <a:lnSpc>
                <a:spcPct val="120000"/>
              </a:lnSpc>
              <a:spcBef>
                <a:spcPct val="50000"/>
              </a:spcBef>
            </a:pPr>
            <a:r>
              <a:rPr lang="en-US" altLang="zh-CN" b="1" dirty="0" smtClean="0"/>
              <a:t>2</a:t>
            </a:r>
            <a:r>
              <a:rPr lang="zh-CN" altLang="en-US" b="1" dirty="0" smtClean="0"/>
              <a:t>、</a:t>
            </a:r>
            <a:endParaRPr lang="zh-CN" altLang="en-US" b="1" dirty="0" smtClean="0">
              <a:solidFill>
                <a:srgbClr val="000000"/>
              </a:solidFill>
            </a:endParaRPr>
          </a:p>
          <a:p>
            <a:pPr marL="228600" indent="-228600" eaLnBrk="1" hangingPunct="1">
              <a:lnSpc>
                <a:spcPct val="120000"/>
              </a:lnSpc>
              <a:spcBef>
                <a:spcPct val="50000"/>
              </a:spcBef>
            </a:pPr>
            <a:endParaRPr lang="en-US" altLang="zh-CN" b="1" dirty="0" smtClean="0"/>
          </a:p>
          <a:p>
            <a:pPr marL="228600" indent="-228600" eaLnBrk="1" hangingPunct="1">
              <a:lnSpc>
                <a:spcPct val="120000"/>
              </a:lnSpc>
              <a:spcBef>
                <a:spcPct val="50000"/>
              </a:spcBef>
            </a:pPr>
            <a:r>
              <a:rPr lang="en-US" altLang="zh-CN" b="1" dirty="0" smtClean="0"/>
              <a:t>【</a:t>
            </a:r>
            <a:r>
              <a:rPr lang="zh-CN" altLang="en-US" b="1" dirty="0" smtClean="0"/>
              <a:t>注意</a:t>
            </a:r>
            <a:r>
              <a:rPr lang="en-US" altLang="zh-CN" b="1" dirty="0" smtClean="0"/>
              <a:t>】</a:t>
            </a:r>
          </a:p>
          <a:p>
            <a:pPr marL="228600" indent="-228600" eaLnBrk="1" hangingPunct="1">
              <a:lnSpc>
                <a:spcPct val="120000"/>
              </a:lnSpc>
              <a:spcBef>
                <a:spcPct val="50000"/>
              </a:spcBef>
            </a:pPr>
            <a:r>
              <a:rPr lang="en-US" altLang="zh-CN" dirty="0" smtClean="0"/>
              <a:t>1</a:t>
            </a:r>
            <a:r>
              <a:rPr lang="zh-CN" altLang="en-US" dirty="0" smtClean="0"/>
              <a:t>、适当控制时间</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99E175-0C69-4A5C-AE98-F5DDA1B51CBC}"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endParaRPr lang="zh-CN" altLang="en-US"/>
          </a:p>
        </p:txBody>
      </p:sp>
      <p:sp>
        <p:nvSpPr>
          <p:cNvPr id="6" name="KSO_FN"/>
          <p:cNvSpPr>
            <a:spLocks noGrp="1"/>
          </p:cNvSpPr>
          <p:nvPr>
            <p:ph type="sldNum" sz="quarter" idx="12"/>
          </p:nvPr>
        </p:nvSpPr>
        <p:spPr>
          <a:xfrm>
            <a:off x="4851400" y="6366513"/>
            <a:ext cx="2743200" cy="365125"/>
          </a:xfrm>
        </p:spPr>
        <p:txBody>
          <a:bodyPr/>
          <a:lstStyle>
            <a:lvl1pPr algn="ctr">
              <a:defRPr/>
            </a:lvl1pPr>
          </a:lstStyle>
          <a:p>
            <a:r>
              <a:rPr lang="en-US" altLang="zh-CN" dirty="0" smtClean="0"/>
              <a:t>Page1</a:t>
            </a:r>
            <a:endParaRPr lang="zh-CN" altLang="en-US" dirty="0"/>
          </a:p>
        </p:txBody>
      </p:sp>
      <p:sp>
        <p:nvSpPr>
          <p:cNvPr id="3" name="KSO_CT2"/>
          <p:cNvSpPr>
            <a:spLocks noGrp="1"/>
          </p:cNvSpPr>
          <p:nvPr>
            <p:ph type="subTitle" idx="1" hasCustomPrompt="1"/>
          </p:nvPr>
        </p:nvSpPr>
        <p:spPr>
          <a:xfrm>
            <a:off x="3548821" y="4363054"/>
            <a:ext cx="5094803" cy="420678"/>
          </a:xfrm>
          <a:prstGeom prst="round2DiagRect">
            <a:avLst>
              <a:gd name="adj1" fmla="val 50000"/>
              <a:gd name="adj2" fmla="val 0"/>
            </a:avLst>
          </a:prstGeom>
          <a:solidFill>
            <a:schemeClr val="accent4"/>
          </a:solidFill>
        </p:spPr>
        <p:txBody>
          <a:bodyPr anchor="ctr">
            <a:noAutofit/>
          </a:bodyPr>
          <a:lstStyle>
            <a:lvl1pPr marL="0" indent="0" algn="ctr">
              <a:buNone/>
              <a:defRPr sz="1800">
                <a:solidFill>
                  <a:schemeClr val="bg1"/>
                </a:solidFill>
                <a:effectLst/>
              </a:defRPr>
            </a:lvl1pPr>
            <a:lvl2pPr marL="457182" indent="0" algn="ctr">
              <a:buNone/>
              <a:defRPr sz="2100"/>
            </a:lvl2pPr>
            <a:lvl3pPr marL="914363" indent="0" algn="ctr">
              <a:buNone/>
              <a:defRPr sz="1800"/>
            </a:lvl3pPr>
            <a:lvl4pPr marL="1371545" indent="0" algn="ctr">
              <a:buNone/>
              <a:defRPr sz="1500"/>
            </a:lvl4pPr>
            <a:lvl5pPr marL="1828727" indent="0" algn="ctr">
              <a:buNone/>
              <a:defRPr sz="1500"/>
            </a:lvl5pPr>
            <a:lvl6pPr marL="2285909" indent="0" algn="ctr">
              <a:buNone/>
              <a:defRPr sz="1500"/>
            </a:lvl6pPr>
            <a:lvl7pPr marL="2743090" indent="0" algn="ctr">
              <a:buNone/>
              <a:defRPr sz="1500"/>
            </a:lvl7pPr>
            <a:lvl8pPr marL="3200272" indent="0" algn="ctr">
              <a:buNone/>
              <a:defRPr sz="1500"/>
            </a:lvl8pPr>
            <a:lvl9pPr marL="3657454" indent="0" algn="ctr">
              <a:buNone/>
              <a:defRPr sz="1500"/>
            </a:lvl9pPr>
          </a:lstStyle>
          <a:p>
            <a:r>
              <a:rPr lang="zh-CN" altLang="en-US" dirty="0" smtClean="0"/>
              <a:t>单击此处添加您的副标题</a:t>
            </a:r>
          </a:p>
        </p:txBody>
      </p:sp>
      <p:sp>
        <p:nvSpPr>
          <p:cNvPr id="7" name="KSO_CT1"/>
          <p:cNvSpPr>
            <a:spLocks noGrp="1"/>
          </p:cNvSpPr>
          <p:nvPr>
            <p:ph type="title" hasCustomPrompt="1"/>
          </p:nvPr>
        </p:nvSpPr>
        <p:spPr>
          <a:xfrm>
            <a:off x="1651437" y="2960920"/>
            <a:ext cx="8889571" cy="1340978"/>
          </a:xfrm>
        </p:spPr>
        <p:txBody>
          <a:bodyPr>
            <a:noAutofit/>
          </a:bodyPr>
          <a:lstStyle>
            <a:lvl1pPr algn="ctr">
              <a:defRPr sz="3200" baseline="0">
                <a:solidFill>
                  <a:schemeClr val="accent1">
                    <a:lumMod val="75000"/>
                  </a:schemeClr>
                </a:solidFill>
                <a:effectLst/>
                <a:latin typeface="Castellar" panose="020A0402060406010301" pitchFamily="18" charset="0"/>
              </a:defRPr>
            </a:lvl1pPr>
          </a:lstStyle>
          <a:p>
            <a:r>
              <a:rPr lang="zh-CN" altLang="en-US" dirty="0" smtClean="0"/>
              <a:t>单击此处</a:t>
            </a:r>
            <a:r>
              <a:rPr lang="en-US" altLang="zh-CN" dirty="0" smtClean="0"/>
              <a:t/>
            </a:r>
            <a:br>
              <a:rPr lang="en-US" altLang="zh-CN" dirty="0" smtClean="0"/>
            </a:br>
            <a:r>
              <a:rPr lang="zh-CN" altLang="en-US" dirty="0" smtClean="0"/>
              <a:t>添加您的标题文字</a:t>
            </a:r>
            <a:endParaRPr lang="zh-CN" altLang="en-US" dirty="0"/>
          </a:p>
        </p:txBody>
      </p:sp>
      <p:pic>
        <p:nvPicPr>
          <p:cNvPr id="9" name="图片 8" descr="02A4.png"/>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2888527183"/>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496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7310275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259153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100">
                <a:solidFill>
                  <a:schemeClr val="tx1">
                    <a:tint val="75000"/>
                  </a:schemeClr>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1" y="1535114"/>
            <a:ext cx="5386388" cy="63976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609601" y="2174875"/>
            <a:ext cx="5386388" cy="39512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7" y="1535114"/>
            <a:ext cx="5389563" cy="63976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1"/>
            <a:ext cx="4011613" cy="1162050"/>
          </a:xfr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5" y="273050"/>
            <a:ext cx="6815137" cy="5853113"/>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1"/>
            <a:ext cx="4011613" cy="4691063"/>
          </a:xfrm>
        </p:spPr>
        <p:txBody>
          <a:bodyPr/>
          <a:lstStyle>
            <a:lvl1pPr marL="0" indent="0">
              <a:buNone/>
              <a:defRPr sz="14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4501" y="6042130"/>
            <a:ext cx="1607267" cy="815872"/>
          </a:xfrm>
          <a:prstGeom prst="rect">
            <a:avLst/>
          </a:prstGeom>
        </p:spPr>
      </p:pic>
    </p:spTree>
    <p:extLst>
      <p:ext uri="{BB962C8B-B14F-4D97-AF65-F5344CB8AC3E}">
        <p14:creationId xmlns="" xmlns:p14="http://schemas.microsoft.com/office/powerpoint/2010/main" val="175429777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182" indent="0">
              <a:buNone/>
              <a:defRPr sz="2800"/>
            </a:lvl2pPr>
            <a:lvl3pPr marL="914363" indent="0">
              <a:buNone/>
              <a:defRPr sz="2400"/>
            </a:lvl3pPr>
            <a:lvl4pPr marL="1371545" indent="0">
              <a:buNone/>
              <a:defRPr sz="2100"/>
            </a:lvl4pPr>
            <a:lvl5pPr marL="1828727" indent="0">
              <a:buNone/>
              <a:defRPr sz="2100"/>
            </a:lvl5pPr>
            <a:lvl6pPr marL="2285909" indent="0">
              <a:buNone/>
              <a:defRPr sz="2100"/>
            </a:lvl6pPr>
            <a:lvl7pPr marL="2743090" indent="0">
              <a:buNone/>
              <a:defRPr sz="2100"/>
            </a:lvl7pPr>
            <a:lvl8pPr marL="3200272" indent="0">
              <a:buNone/>
              <a:defRPr sz="2100"/>
            </a:lvl8pPr>
            <a:lvl9pPr marL="3657454" indent="0">
              <a:buNone/>
              <a:defRPr sz="21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FE565B-2EE0-4175-872C-295C1AA470FD}"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100"/>
            </a:lvl2pPr>
            <a:lvl3pPr marL="914363" indent="0" algn="ctr">
              <a:buNone/>
              <a:defRPr sz="1800"/>
            </a:lvl3pPr>
            <a:lvl4pPr marL="1371545" indent="0" algn="ctr">
              <a:buNone/>
              <a:defRPr sz="1500"/>
            </a:lvl4pPr>
            <a:lvl5pPr marL="1828727" indent="0" algn="ctr">
              <a:buNone/>
              <a:defRPr sz="1500"/>
            </a:lvl5pPr>
            <a:lvl6pPr marL="2285909" indent="0" algn="ctr">
              <a:buNone/>
              <a:defRPr sz="1500"/>
            </a:lvl6pPr>
            <a:lvl7pPr marL="2743090" indent="0" algn="ctr">
              <a:buNone/>
              <a:defRPr sz="1500"/>
            </a:lvl7pPr>
            <a:lvl8pPr marL="3200272" indent="0" algn="ctr">
              <a:buNone/>
              <a:defRPr sz="1500"/>
            </a:lvl8pPr>
            <a:lvl9pPr marL="3657454" indent="0" algn="ctr">
              <a:buNone/>
              <a:defRPr sz="15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3639315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7" name="内容占位符 5" descr="最终版.png"/>
          <p:cNvPicPr>
            <a:picLocks noChangeAspect="1"/>
          </p:cNvPicPr>
          <p:nvPr userDrawn="1"/>
        </p:nvPicPr>
        <p:blipFill>
          <a:blip r:embed="rId2" cstate="print"/>
          <a:stretch>
            <a:fillRect/>
          </a:stretch>
        </p:blipFill>
        <p:spPr>
          <a:xfrm>
            <a:off x="-337230" y="5895358"/>
            <a:ext cx="2746319" cy="1178420"/>
          </a:xfrm>
          <a:prstGeom prst="rect">
            <a:avLst/>
          </a:prstGeom>
        </p:spPr>
      </p:pic>
      <p:grpSp>
        <p:nvGrpSpPr>
          <p:cNvPr id="14" name="组合 49"/>
          <p:cNvGrpSpPr>
            <a:grpSpLocks/>
          </p:cNvGrpSpPr>
          <p:nvPr userDrawn="1"/>
        </p:nvGrpSpPr>
        <p:grpSpPr bwMode="auto">
          <a:xfrm rot="5400000">
            <a:off x="10317469" y="4983471"/>
            <a:ext cx="1463038" cy="2286023"/>
            <a:chOff x="4525282" y="-5384340"/>
            <a:chExt cx="3394075" cy="4157663"/>
          </a:xfrm>
        </p:grpSpPr>
        <p:sp>
          <p:nvSpPr>
            <p:cNvPr id="15" name="Freeform 19"/>
            <p:cNvSpPr>
              <a:spLocks/>
            </p:cNvSpPr>
            <p:nvPr/>
          </p:nvSpPr>
          <p:spPr bwMode="auto">
            <a:xfrm>
              <a:off x="4525282" y="-5384340"/>
              <a:ext cx="2368550" cy="2117726"/>
            </a:xfrm>
            <a:custGeom>
              <a:avLst/>
              <a:gdLst>
                <a:gd name="T0" fmla="*/ 740 w 746"/>
                <a:gd name="T1" fmla="*/ 359 h 666"/>
                <a:gd name="T2" fmla="*/ 691 w 746"/>
                <a:gd name="T3" fmla="*/ 314 h 666"/>
                <a:gd name="T4" fmla="*/ 309 w 746"/>
                <a:gd name="T5" fmla="*/ 0 h 666"/>
                <a:gd name="T6" fmla="*/ 0 w 746"/>
                <a:gd name="T7" fmla="*/ 0 h 666"/>
                <a:gd name="T8" fmla="*/ 690 w 746"/>
                <a:gd name="T9" fmla="*/ 666 h 666"/>
                <a:gd name="T10" fmla="*/ 734 w 746"/>
                <a:gd name="T11" fmla="*/ 446 h 666"/>
                <a:gd name="T12" fmla="*/ 740 w 746"/>
                <a:gd name="T13" fmla="*/ 359 h 666"/>
              </a:gdLst>
              <a:ahLst/>
              <a:cxnLst>
                <a:cxn ang="0">
                  <a:pos x="T0" y="T1"/>
                </a:cxn>
                <a:cxn ang="0">
                  <a:pos x="T2" y="T3"/>
                </a:cxn>
                <a:cxn ang="0">
                  <a:pos x="T4" y="T5"/>
                </a:cxn>
                <a:cxn ang="0">
                  <a:pos x="T6" y="T7"/>
                </a:cxn>
                <a:cxn ang="0">
                  <a:pos x="T8" y="T9"/>
                </a:cxn>
                <a:cxn ang="0">
                  <a:pos x="T10" y="T11"/>
                </a:cxn>
                <a:cxn ang="0">
                  <a:pos x="T12" y="T13"/>
                </a:cxn>
              </a:cxnLst>
              <a:rect l="0" t="0" r="r" b="b"/>
              <a:pathLst>
                <a:path w="746" h="666">
                  <a:moveTo>
                    <a:pt x="740" y="359"/>
                  </a:moveTo>
                  <a:cubicBezTo>
                    <a:pt x="736" y="345"/>
                    <a:pt x="691" y="314"/>
                    <a:pt x="691" y="314"/>
                  </a:cubicBezTo>
                  <a:cubicBezTo>
                    <a:pt x="309" y="0"/>
                    <a:pt x="309" y="0"/>
                    <a:pt x="309" y="0"/>
                  </a:cubicBezTo>
                  <a:cubicBezTo>
                    <a:pt x="0" y="0"/>
                    <a:pt x="0" y="0"/>
                    <a:pt x="0" y="0"/>
                  </a:cubicBezTo>
                  <a:cubicBezTo>
                    <a:pt x="690" y="666"/>
                    <a:pt x="690" y="666"/>
                    <a:pt x="690" y="666"/>
                  </a:cubicBezTo>
                  <a:cubicBezTo>
                    <a:pt x="734" y="446"/>
                    <a:pt x="734" y="446"/>
                    <a:pt x="734" y="446"/>
                  </a:cubicBezTo>
                  <a:cubicBezTo>
                    <a:pt x="734" y="446"/>
                    <a:pt x="746" y="380"/>
                    <a:pt x="740" y="359"/>
                  </a:cubicBezTo>
                  <a:close/>
                </a:path>
              </a:pathLst>
            </a:custGeom>
            <a:gradFill flip="none" rotWithShape="1">
              <a:gsLst>
                <a:gs pos="0">
                  <a:srgbClr val="71E7FF"/>
                </a:gs>
                <a:gs pos="40000">
                  <a:srgbClr val="00B0F0"/>
                </a:gs>
                <a:gs pos="97000">
                  <a:srgbClr val="7030A0"/>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sp>
          <p:nvSpPr>
            <p:cNvPr id="16" name="Freeform 20"/>
            <p:cNvSpPr>
              <a:spLocks/>
            </p:cNvSpPr>
            <p:nvPr/>
          </p:nvSpPr>
          <p:spPr bwMode="auto">
            <a:xfrm>
              <a:off x="6125482" y="-4385802"/>
              <a:ext cx="790575" cy="1052513"/>
            </a:xfrm>
            <a:custGeom>
              <a:avLst/>
              <a:gdLst>
                <a:gd name="T0" fmla="*/ 4 w 249"/>
                <a:gd name="T1" fmla="*/ 230 h 331"/>
                <a:gd name="T2" fmla="*/ 0 w 249"/>
                <a:gd name="T3" fmla="*/ 189 h 331"/>
                <a:gd name="T4" fmla="*/ 2 w 249"/>
                <a:gd name="T5" fmla="*/ 172 h 331"/>
                <a:gd name="T6" fmla="*/ 11 w 249"/>
                <a:gd name="T7" fmla="*/ 154 h 331"/>
                <a:gd name="T8" fmla="*/ 19 w 249"/>
                <a:gd name="T9" fmla="*/ 147 h 331"/>
                <a:gd name="T10" fmla="*/ 170 w 249"/>
                <a:gd name="T11" fmla="*/ 101 h 331"/>
                <a:gd name="T12" fmla="*/ 234 w 249"/>
                <a:gd name="T13" fmla="*/ 41 h 331"/>
                <a:gd name="T14" fmla="*/ 187 w 249"/>
                <a:gd name="T15" fmla="*/ 0 h 331"/>
                <a:gd name="T16" fmla="*/ 238 w 249"/>
                <a:gd name="T17" fmla="*/ 48 h 331"/>
                <a:gd name="T18" fmla="*/ 233 w 249"/>
                <a:gd name="T19" fmla="*/ 113 h 331"/>
                <a:gd name="T20" fmla="*/ 190 w 249"/>
                <a:gd name="T21" fmla="*/ 331 h 331"/>
                <a:gd name="T22" fmla="*/ 4 w 249"/>
                <a:gd name="T23" fmla="*/ 23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31">
                  <a:moveTo>
                    <a:pt x="4" y="230"/>
                  </a:moveTo>
                  <a:cubicBezTo>
                    <a:pt x="0" y="189"/>
                    <a:pt x="0" y="189"/>
                    <a:pt x="0" y="189"/>
                  </a:cubicBezTo>
                  <a:cubicBezTo>
                    <a:pt x="2" y="172"/>
                    <a:pt x="2" y="172"/>
                    <a:pt x="2" y="172"/>
                  </a:cubicBezTo>
                  <a:cubicBezTo>
                    <a:pt x="11" y="154"/>
                    <a:pt x="11" y="154"/>
                    <a:pt x="11" y="154"/>
                  </a:cubicBezTo>
                  <a:cubicBezTo>
                    <a:pt x="19" y="147"/>
                    <a:pt x="19" y="147"/>
                    <a:pt x="19" y="147"/>
                  </a:cubicBezTo>
                  <a:cubicBezTo>
                    <a:pt x="170" y="101"/>
                    <a:pt x="170" y="101"/>
                    <a:pt x="170" y="101"/>
                  </a:cubicBezTo>
                  <a:cubicBezTo>
                    <a:pt x="170" y="101"/>
                    <a:pt x="249" y="82"/>
                    <a:pt x="234" y="41"/>
                  </a:cubicBezTo>
                  <a:cubicBezTo>
                    <a:pt x="230" y="31"/>
                    <a:pt x="187" y="0"/>
                    <a:pt x="187" y="0"/>
                  </a:cubicBezTo>
                  <a:cubicBezTo>
                    <a:pt x="187" y="0"/>
                    <a:pt x="236" y="30"/>
                    <a:pt x="238" y="48"/>
                  </a:cubicBezTo>
                  <a:cubicBezTo>
                    <a:pt x="241" y="71"/>
                    <a:pt x="233" y="113"/>
                    <a:pt x="233" y="113"/>
                  </a:cubicBezTo>
                  <a:cubicBezTo>
                    <a:pt x="190" y="331"/>
                    <a:pt x="190" y="331"/>
                    <a:pt x="190" y="331"/>
                  </a:cubicBezTo>
                  <a:lnTo>
                    <a:pt x="4" y="230"/>
                  </a:lnTo>
                  <a:close/>
                </a:path>
              </a:pathLst>
            </a:custGeom>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sp>
          <p:nvSpPr>
            <p:cNvPr id="17" name="Freeform 21"/>
            <p:cNvSpPr>
              <a:spLocks noEditPoints="1"/>
            </p:cNvSpPr>
            <p:nvPr/>
          </p:nvSpPr>
          <p:spPr bwMode="auto">
            <a:xfrm>
              <a:off x="5973082" y="-3936539"/>
              <a:ext cx="1946275" cy="2709862"/>
            </a:xfrm>
            <a:custGeom>
              <a:avLst/>
              <a:gdLst>
                <a:gd name="T0" fmla="*/ 71 w 613"/>
                <a:gd name="T1" fmla="*/ 5 h 852"/>
                <a:gd name="T2" fmla="*/ 82 w 613"/>
                <a:gd name="T3" fmla="*/ 0 h 852"/>
                <a:gd name="T4" fmla="*/ 71 w 613"/>
                <a:gd name="T5" fmla="*/ 5 h 852"/>
                <a:gd name="T6" fmla="*/ 97 w 613"/>
                <a:gd name="T7" fmla="*/ 85 h 852"/>
                <a:gd name="T8" fmla="*/ 56 w 613"/>
                <a:gd name="T9" fmla="*/ 18 h 852"/>
                <a:gd name="T10" fmla="*/ 71 w 613"/>
                <a:gd name="T11" fmla="*/ 5 h 852"/>
                <a:gd name="T12" fmla="*/ 61 w 613"/>
                <a:gd name="T13" fmla="*/ 10 h 852"/>
                <a:gd name="T14" fmla="*/ 50 w 613"/>
                <a:gd name="T15" fmla="*/ 27 h 852"/>
                <a:gd name="T16" fmla="*/ 2 w 613"/>
                <a:gd name="T17" fmla="*/ 287 h 852"/>
                <a:gd name="T18" fmla="*/ 12 w 613"/>
                <a:gd name="T19" fmla="*/ 331 h 852"/>
                <a:gd name="T20" fmla="*/ 51 w 613"/>
                <a:gd name="T21" fmla="*/ 365 h 852"/>
                <a:gd name="T22" fmla="*/ 613 w 613"/>
                <a:gd name="T23" fmla="*/ 852 h 852"/>
                <a:gd name="T24" fmla="*/ 613 w 613"/>
                <a:gd name="T25" fmla="*/ 347 h 852"/>
                <a:gd name="T26" fmla="*/ 97 w 613"/>
                <a:gd name="T27" fmla="*/ 8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3" h="852">
                  <a:moveTo>
                    <a:pt x="71" y="5"/>
                  </a:moveTo>
                  <a:cubicBezTo>
                    <a:pt x="76" y="2"/>
                    <a:pt x="82" y="0"/>
                    <a:pt x="82" y="0"/>
                  </a:cubicBezTo>
                  <a:cubicBezTo>
                    <a:pt x="82" y="0"/>
                    <a:pt x="77" y="2"/>
                    <a:pt x="71" y="5"/>
                  </a:cubicBezTo>
                  <a:close/>
                  <a:moveTo>
                    <a:pt x="97" y="85"/>
                  </a:moveTo>
                  <a:cubicBezTo>
                    <a:pt x="69" y="63"/>
                    <a:pt x="40" y="51"/>
                    <a:pt x="56" y="18"/>
                  </a:cubicBezTo>
                  <a:cubicBezTo>
                    <a:pt x="59" y="12"/>
                    <a:pt x="65" y="8"/>
                    <a:pt x="71" y="5"/>
                  </a:cubicBezTo>
                  <a:cubicBezTo>
                    <a:pt x="67" y="7"/>
                    <a:pt x="63" y="9"/>
                    <a:pt x="61" y="10"/>
                  </a:cubicBezTo>
                  <a:cubicBezTo>
                    <a:pt x="57" y="14"/>
                    <a:pt x="54" y="16"/>
                    <a:pt x="50" y="27"/>
                  </a:cubicBezTo>
                  <a:cubicBezTo>
                    <a:pt x="47" y="36"/>
                    <a:pt x="14" y="218"/>
                    <a:pt x="2" y="287"/>
                  </a:cubicBezTo>
                  <a:cubicBezTo>
                    <a:pt x="0" y="302"/>
                    <a:pt x="2" y="315"/>
                    <a:pt x="12" y="331"/>
                  </a:cubicBezTo>
                  <a:cubicBezTo>
                    <a:pt x="19" y="341"/>
                    <a:pt x="51" y="365"/>
                    <a:pt x="51" y="365"/>
                  </a:cubicBezTo>
                  <a:cubicBezTo>
                    <a:pt x="613" y="852"/>
                    <a:pt x="613" y="852"/>
                    <a:pt x="613" y="852"/>
                  </a:cubicBezTo>
                  <a:cubicBezTo>
                    <a:pt x="613" y="347"/>
                    <a:pt x="613" y="347"/>
                    <a:pt x="613" y="347"/>
                  </a:cubicBezTo>
                  <a:cubicBezTo>
                    <a:pt x="356" y="218"/>
                    <a:pt x="111" y="95"/>
                    <a:pt x="97" y="85"/>
                  </a:cubicBezTo>
                  <a:close/>
                </a:path>
              </a:pathLst>
            </a:custGeom>
            <a:gradFill flip="none" rotWithShape="1">
              <a:gsLst>
                <a:gs pos="0">
                  <a:srgbClr val="71E7FF"/>
                </a:gs>
                <a:gs pos="40000">
                  <a:srgbClr val="00B0F0"/>
                </a:gs>
                <a:gs pos="97000">
                  <a:srgbClr val="7030A0"/>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grpSp>
      <p:sp>
        <p:nvSpPr>
          <p:cNvPr id="21" name="Title 20"/>
          <p:cNvSpPr>
            <a:spLocks noGrp="1"/>
          </p:cNvSpPr>
          <p:nvPr>
            <p:ph type="title"/>
          </p:nvPr>
        </p:nvSpPr>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23" name="Slide Number Placeholder 22"/>
          <p:cNvSpPr>
            <a:spLocks noGrp="1"/>
          </p:cNvSpPr>
          <p:nvPr>
            <p:ph type="sldNum" sz="quarter" idx="11"/>
          </p:nvPr>
        </p:nvSpPr>
        <p:spPr>
          <a:xfrm>
            <a:off x="4729480" y="6356352"/>
            <a:ext cx="2743200" cy="365125"/>
          </a:xfrm>
        </p:spPr>
        <p:txBody>
          <a:bodyPr/>
          <a:lstStyle>
            <a:lvl1pPr algn="ctr">
              <a:defRPr/>
            </a:lvl1pPr>
          </a:lstStyle>
          <a:p>
            <a:endParaRPr lang="zh-CN" altLang="en-US" dirty="0"/>
          </a:p>
        </p:txBody>
      </p:sp>
      <p:sp>
        <p:nvSpPr>
          <p:cNvPr id="24" name="Footer Placeholder 23"/>
          <p:cNvSpPr>
            <a:spLocks noGrp="1"/>
          </p:cNvSpPr>
          <p:nvPr>
            <p:ph type="ftr" sz="quarter" idx="12"/>
          </p:nvPr>
        </p:nvSpPr>
        <p:spPr>
          <a:xfrm>
            <a:off x="8077200" y="6346191"/>
            <a:ext cx="4114800" cy="365125"/>
          </a:xfrm>
        </p:spPr>
        <p:txBody>
          <a:bodyPr/>
          <a:lstStyle/>
          <a:p>
            <a:endParaRPr lang="zh-CN" altLang="en-US" dirty="0"/>
          </a:p>
        </p:txBody>
      </p:sp>
    </p:spTree>
    <p:extLst>
      <p:ext uri="{BB962C8B-B14F-4D97-AF65-F5344CB8AC3E}">
        <p14:creationId xmlns="" xmlns:p14="http://schemas.microsoft.com/office/powerpoint/2010/main" val="332030178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2" indent="0">
              <a:buNone/>
              <a:defRPr sz="2100">
                <a:solidFill>
                  <a:schemeClr val="tx1">
                    <a:tint val="75000"/>
                  </a:schemeClr>
                </a:solidFill>
              </a:defRPr>
            </a:lvl2pPr>
            <a:lvl3pPr marL="914363" indent="0">
              <a:buNone/>
              <a:defRPr sz="1800">
                <a:solidFill>
                  <a:schemeClr val="tx1">
                    <a:tint val="75000"/>
                  </a:schemeClr>
                </a:solidFill>
              </a:defRPr>
            </a:lvl3pPr>
            <a:lvl4pPr marL="1371545" indent="0">
              <a:buNone/>
              <a:defRPr sz="1500">
                <a:solidFill>
                  <a:schemeClr val="tx1">
                    <a:tint val="75000"/>
                  </a:schemeClr>
                </a:solidFill>
              </a:defRPr>
            </a:lvl4pPr>
            <a:lvl5pPr marL="1828727" indent="0">
              <a:buNone/>
              <a:defRPr sz="1500">
                <a:solidFill>
                  <a:schemeClr val="tx1">
                    <a:tint val="75000"/>
                  </a:schemeClr>
                </a:solidFill>
              </a:defRPr>
            </a:lvl5pPr>
            <a:lvl6pPr marL="2285909" indent="0">
              <a:buNone/>
              <a:defRPr sz="1500">
                <a:solidFill>
                  <a:schemeClr val="tx1">
                    <a:tint val="75000"/>
                  </a:schemeClr>
                </a:solidFill>
              </a:defRPr>
            </a:lvl6pPr>
            <a:lvl7pPr marL="2743090" indent="0">
              <a:buNone/>
              <a:defRPr sz="1500">
                <a:solidFill>
                  <a:schemeClr val="tx1">
                    <a:tint val="75000"/>
                  </a:schemeClr>
                </a:solidFill>
              </a:defRPr>
            </a:lvl7pPr>
            <a:lvl8pPr marL="3200272" indent="0">
              <a:buNone/>
              <a:defRPr sz="1500">
                <a:solidFill>
                  <a:schemeClr val="tx1">
                    <a:tint val="75000"/>
                  </a:schemeClr>
                </a:solidFill>
              </a:defRPr>
            </a:lvl8pPr>
            <a:lvl9pPr marL="3657454" indent="0">
              <a:buNone/>
              <a:defRPr sz="15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498C7-FEB1-437E-BB64-90DB86D2C997}" type="slidenum">
              <a:rPr lang="zh-CN" altLang="en-US" smtClean="0"/>
              <a:pPr/>
              <a:t>‹#›</a:t>
            </a:fld>
            <a:endParaRPr lang="zh-CN" altLang="en-US" dirty="0"/>
          </a:p>
        </p:txBody>
      </p:sp>
    </p:spTree>
    <p:extLst>
      <p:ext uri="{BB962C8B-B14F-4D97-AF65-F5344CB8AC3E}">
        <p14:creationId xmlns="" xmlns:p14="http://schemas.microsoft.com/office/powerpoint/2010/main" val="1254883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1429198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6"/>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6"/>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4254256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141591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7" name="Date Placeholder 6"/>
          <p:cNvSpPr>
            <a:spLocks noGrp="1"/>
          </p:cNvSpPr>
          <p:nvPr>
            <p:ph type="dt" sz="half" idx="10"/>
          </p:nvPr>
        </p:nvSpPr>
        <p:spPr/>
        <p:txBody>
          <a:bodyPr/>
          <a:lstStyle/>
          <a:p>
            <a:endParaRPr lang="zh-CN" altLang="en-US"/>
          </a:p>
        </p:txBody>
      </p:sp>
      <p:sp>
        <p:nvSpPr>
          <p:cNvPr id="8" name="Slide Number Placeholder 7"/>
          <p:cNvSpPr>
            <a:spLocks noGrp="1"/>
          </p:cNvSpPr>
          <p:nvPr>
            <p:ph type="sldNum" sz="quarter" idx="11"/>
          </p:nvPr>
        </p:nvSpPr>
        <p:spPr>
          <a:xfrm>
            <a:off x="4861560" y="6356352"/>
            <a:ext cx="2743200" cy="365125"/>
          </a:xfrm>
        </p:spPr>
        <p:txBody>
          <a:bodyPr/>
          <a:lstStyle>
            <a:lvl1pPr algn="ctr">
              <a:defRPr/>
            </a:lvl1pPr>
          </a:lstStyle>
          <a:p>
            <a:fld id="{E47498C7-FEB1-437E-BB64-90DB86D2C997}" type="slidenum">
              <a:rPr lang="zh-CN" altLang="en-US" smtClean="0"/>
              <a:pPr/>
              <a:t>‹#›</a:t>
            </a:fld>
            <a:endParaRPr lang="zh-CN" altLang="en-US" dirty="0"/>
          </a:p>
        </p:txBody>
      </p:sp>
      <p:grpSp>
        <p:nvGrpSpPr>
          <p:cNvPr id="10" name="组合 49"/>
          <p:cNvGrpSpPr>
            <a:grpSpLocks/>
          </p:cNvGrpSpPr>
          <p:nvPr userDrawn="1"/>
        </p:nvGrpSpPr>
        <p:grpSpPr bwMode="auto">
          <a:xfrm rot="5400000">
            <a:off x="10317469" y="4983471"/>
            <a:ext cx="1463038" cy="2286023"/>
            <a:chOff x="4525282" y="-5384340"/>
            <a:chExt cx="3394075" cy="4157663"/>
          </a:xfrm>
        </p:grpSpPr>
        <p:sp>
          <p:nvSpPr>
            <p:cNvPr id="11" name="Freeform 19"/>
            <p:cNvSpPr>
              <a:spLocks/>
            </p:cNvSpPr>
            <p:nvPr/>
          </p:nvSpPr>
          <p:spPr bwMode="auto">
            <a:xfrm>
              <a:off x="4525282" y="-5384340"/>
              <a:ext cx="2368550" cy="2117726"/>
            </a:xfrm>
            <a:custGeom>
              <a:avLst/>
              <a:gdLst>
                <a:gd name="T0" fmla="*/ 740 w 746"/>
                <a:gd name="T1" fmla="*/ 359 h 666"/>
                <a:gd name="T2" fmla="*/ 691 w 746"/>
                <a:gd name="T3" fmla="*/ 314 h 666"/>
                <a:gd name="T4" fmla="*/ 309 w 746"/>
                <a:gd name="T5" fmla="*/ 0 h 666"/>
                <a:gd name="T6" fmla="*/ 0 w 746"/>
                <a:gd name="T7" fmla="*/ 0 h 666"/>
                <a:gd name="T8" fmla="*/ 690 w 746"/>
                <a:gd name="T9" fmla="*/ 666 h 666"/>
                <a:gd name="T10" fmla="*/ 734 w 746"/>
                <a:gd name="T11" fmla="*/ 446 h 666"/>
                <a:gd name="T12" fmla="*/ 740 w 746"/>
                <a:gd name="T13" fmla="*/ 359 h 666"/>
              </a:gdLst>
              <a:ahLst/>
              <a:cxnLst>
                <a:cxn ang="0">
                  <a:pos x="T0" y="T1"/>
                </a:cxn>
                <a:cxn ang="0">
                  <a:pos x="T2" y="T3"/>
                </a:cxn>
                <a:cxn ang="0">
                  <a:pos x="T4" y="T5"/>
                </a:cxn>
                <a:cxn ang="0">
                  <a:pos x="T6" y="T7"/>
                </a:cxn>
                <a:cxn ang="0">
                  <a:pos x="T8" y="T9"/>
                </a:cxn>
                <a:cxn ang="0">
                  <a:pos x="T10" y="T11"/>
                </a:cxn>
                <a:cxn ang="0">
                  <a:pos x="T12" y="T13"/>
                </a:cxn>
              </a:cxnLst>
              <a:rect l="0" t="0" r="r" b="b"/>
              <a:pathLst>
                <a:path w="746" h="666">
                  <a:moveTo>
                    <a:pt x="740" y="359"/>
                  </a:moveTo>
                  <a:cubicBezTo>
                    <a:pt x="736" y="345"/>
                    <a:pt x="691" y="314"/>
                    <a:pt x="691" y="314"/>
                  </a:cubicBezTo>
                  <a:cubicBezTo>
                    <a:pt x="309" y="0"/>
                    <a:pt x="309" y="0"/>
                    <a:pt x="309" y="0"/>
                  </a:cubicBezTo>
                  <a:cubicBezTo>
                    <a:pt x="0" y="0"/>
                    <a:pt x="0" y="0"/>
                    <a:pt x="0" y="0"/>
                  </a:cubicBezTo>
                  <a:cubicBezTo>
                    <a:pt x="690" y="666"/>
                    <a:pt x="690" y="666"/>
                    <a:pt x="690" y="666"/>
                  </a:cubicBezTo>
                  <a:cubicBezTo>
                    <a:pt x="734" y="446"/>
                    <a:pt x="734" y="446"/>
                    <a:pt x="734" y="446"/>
                  </a:cubicBezTo>
                  <a:cubicBezTo>
                    <a:pt x="734" y="446"/>
                    <a:pt x="746" y="380"/>
                    <a:pt x="740" y="359"/>
                  </a:cubicBezTo>
                  <a:close/>
                </a:path>
              </a:pathLst>
            </a:custGeom>
            <a:gradFill flip="none" rotWithShape="1">
              <a:gsLst>
                <a:gs pos="0">
                  <a:srgbClr val="71E7FF"/>
                </a:gs>
                <a:gs pos="40000">
                  <a:srgbClr val="00B0F0"/>
                </a:gs>
                <a:gs pos="97000">
                  <a:srgbClr val="7030A0"/>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sp>
          <p:nvSpPr>
            <p:cNvPr id="12" name="Freeform 20"/>
            <p:cNvSpPr>
              <a:spLocks/>
            </p:cNvSpPr>
            <p:nvPr/>
          </p:nvSpPr>
          <p:spPr bwMode="auto">
            <a:xfrm>
              <a:off x="6125482" y="-4385802"/>
              <a:ext cx="790575" cy="1052513"/>
            </a:xfrm>
            <a:custGeom>
              <a:avLst/>
              <a:gdLst>
                <a:gd name="T0" fmla="*/ 4 w 249"/>
                <a:gd name="T1" fmla="*/ 230 h 331"/>
                <a:gd name="T2" fmla="*/ 0 w 249"/>
                <a:gd name="T3" fmla="*/ 189 h 331"/>
                <a:gd name="T4" fmla="*/ 2 w 249"/>
                <a:gd name="T5" fmla="*/ 172 h 331"/>
                <a:gd name="T6" fmla="*/ 11 w 249"/>
                <a:gd name="T7" fmla="*/ 154 h 331"/>
                <a:gd name="T8" fmla="*/ 19 w 249"/>
                <a:gd name="T9" fmla="*/ 147 h 331"/>
                <a:gd name="T10" fmla="*/ 170 w 249"/>
                <a:gd name="T11" fmla="*/ 101 h 331"/>
                <a:gd name="T12" fmla="*/ 234 w 249"/>
                <a:gd name="T13" fmla="*/ 41 h 331"/>
                <a:gd name="T14" fmla="*/ 187 w 249"/>
                <a:gd name="T15" fmla="*/ 0 h 331"/>
                <a:gd name="T16" fmla="*/ 238 w 249"/>
                <a:gd name="T17" fmla="*/ 48 h 331"/>
                <a:gd name="T18" fmla="*/ 233 w 249"/>
                <a:gd name="T19" fmla="*/ 113 h 331"/>
                <a:gd name="T20" fmla="*/ 190 w 249"/>
                <a:gd name="T21" fmla="*/ 331 h 331"/>
                <a:gd name="T22" fmla="*/ 4 w 249"/>
                <a:gd name="T23" fmla="*/ 23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31">
                  <a:moveTo>
                    <a:pt x="4" y="230"/>
                  </a:moveTo>
                  <a:cubicBezTo>
                    <a:pt x="0" y="189"/>
                    <a:pt x="0" y="189"/>
                    <a:pt x="0" y="189"/>
                  </a:cubicBezTo>
                  <a:cubicBezTo>
                    <a:pt x="2" y="172"/>
                    <a:pt x="2" y="172"/>
                    <a:pt x="2" y="172"/>
                  </a:cubicBezTo>
                  <a:cubicBezTo>
                    <a:pt x="11" y="154"/>
                    <a:pt x="11" y="154"/>
                    <a:pt x="11" y="154"/>
                  </a:cubicBezTo>
                  <a:cubicBezTo>
                    <a:pt x="19" y="147"/>
                    <a:pt x="19" y="147"/>
                    <a:pt x="19" y="147"/>
                  </a:cubicBezTo>
                  <a:cubicBezTo>
                    <a:pt x="170" y="101"/>
                    <a:pt x="170" y="101"/>
                    <a:pt x="170" y="101"/>
                  </a:cubicBezTo>
                  <a:cubicBezTo>
                    <a:pt x="170" y="101"/>
                    <a:pt x="249" y="82"/>
                    <a:pt x="234" y="41"/>
                  </a:cubicBezTo>
                  <a:cubicBezTo>
                    <a:pt x="230" y="31"/>
                    <a:pt x="187" y="0"/>
                    <a:pt x="187" y="0"/>
                  </a:cubicBezTo>
                  <a:cubicBezTo>
                    <a:pt x="187" y="0"/>
                    <a:pt x="236" y="30"/>
                    <a:pt x="238" y="48"/>
                  </a:cubicBezTo>
                  <a:cubicBezTo>
                    <a:pt x="241" y="71"/>
                    <a:pt x="233" y="113"/>
                    <a:pt x="233" y="113"/>
                  </a:cubicBezTo>
                  <a:cubicBezTo>
                    <a:pt x="190" y="331"/>
                    <a:pt x="190" y="331"/>
                    <a:pt x="190" y="331"/>
                  </a:cubicBezTo>
                  <a:lnTo>
                    <a:pt x="4" y="230"/>
                  </a:lnTo>
                  <a:close/>
                </a:path>
              </a:pathLst>
            </a:custGeom>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sp>
          <p:nvSpPr>
            <p:cNvPr id="13" name="Freeform 21"/>
            <p:cNvSpPr>
              <a:spLocks noEditPoints="1"/>
            </p:cNvSpPr>
            <p:nvPr/>
          </p:nvSpPr>
          <p:spPr bwMode="auto">
            <a:xfrm>
              <a:off x="5973082" y="-3936539"/>
              <a:ext cx="1946275" cy="2709862"/>
            </a:xfrm>
            <a:custGeom>
              <a:avLst/>
              <a:gdLst>
                <a:gd name="T0" fmla="*/ 71 w 613"/>
                <a:gd name="T1" fmla="*/ 5 h 852"/>
                <a:gd name="T2" fmla="*/ 82 w 613"/>
                <a:gd name="T3" fmla="*/ 0 h 852"/>
                <a:gd name="T4" fmla="*/ 71 w 613"/>
                <a:gd name="T5" fmla="*/ 5 h 852"/>
                <a:gd name="T6" fmla="*/ 97 w 613"/>
                <a:gd name="T7" fmla="*/ 85 h 852"/>
                <a:gd name="T8" fmla="*/ 56 w 613"/>
                <a:gd name="T9" fmla="*/ 18 h 852"/>
                <a:gd name="T10" fmla="*/ 71 w 613"/>
                <a:gd name="T11" fmla="*/ 5 h 852"/>
                <a:gd name="T12" fmla="*/ 61 w 613"/>
                <a:gd name="T13" fmla="*/ 10 h 852"/>
                <a:gd name="T14" fmla="*/ 50 w 613"/>
                <a:gd name="T15" fmla="*/ 27 h 852"/>
                <a:gd name="T16" fmla="*/ 2 w 613"/>
                <a:gd name="T17" fmla="*/ 287 h 852"/>
                <a:gd name="T18" fmla="*/ 12 w 613"/>
                <a:gd name="T19" fmla="*/ 331 h 852"/>
                <a:gd name="T20" fmla="*/ 51 w 613"/>
                <a:gd name="T21" fmla="*/ 365 h 852"/>
                <a:gd name="T22" fmla="*/ 613 w 613"/>
                <a:gd name="T23" fmla="*/ 852 h 852"/>
                <a:gd name="T24" fmla="*/ 613 w 613"/>
                <a:gd name="T25" fmla="*/ 347 h 852"/>
                <a:gd name="T26" fmla="*/ 97 w 613"/>
                <a:gd name="T27" fmla="*/ 8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3" h="852">
                  <a:moveTo>
                    <a:pt x="71" y="5"/>
                  </a:moveTo>
                  <a:cubicBezTo>
                    <a:pt x="76" y="2"/>
                    <a:pt x="82" y="0"/>
                    <a:pt x="82" y="0"/>
                  </a:cubicBezTo>
                  <a:cubicBezTo>
                    <a:pt x="82" y="0"/>
                    <a:pt x="77" y="2"/>
                    <a:pt x="71" y="5"/>
                  </a:cubicBezTo>
                  <a:close/>
                  <a:moveTo>
                    <a:pt x="97" y="85"/>
                  </a:moveTo>
                  <a:cubicBezTo>
                    <a:pt x="69" y="63"/>
                    <a:pt x="40" y="51"/>
                    <a:pt x="56" y="18"/>
                  </a:cubicBezTo>
                  <a:cubicBezTo>
                    <a:pt x="59" y="12"/>
                    <a:pt x="65" y="8"/>
                    <a:pt x="71" y="5"/>
                  </a:cubicBezTo>
                  <a:cubicBezTo>
                    <a:pt x="67" y="7"/>
                    <a:pt x="63" y="9"/>
                    <a:pt x="61" y="10"/>
                  </a:cubicBezTo>
                  <a:cubicBezTo>
                    <a:pt x="57" y="14"/>
                    <a:pt x="54" y="16"/>
                    <a:pt x="50" y="27"/>
                  </a:cubicBezTo>
                  <a:cubicBezTo>
                    <a:pt x="47" y="36"/>
                    <a:pt x="14" y="218"/>
                    <a:pt x="2" y="287"/>
                  </a:cubicBezTo>
                  <a:cubicBezTo>
                    <a:pt x="0" y="302"/>
                    <a:pt x="2" y="315"/>
                    <a:pt x="12" y="331"/>
                  </a:cubicBezTo>
                  <a:cubicBezTo>
                    <a:pt x="19" y="341"/>
                    <a:pt x="51" y="365"/>
                    <a:pt x="51" y="365"/>
                  </a:cubicBezTo>
                  <a:cubicBezTo>
                    <a:pt x="613" y="852"/>
                    <a:pt x="613" y="852"/>
                    <a:pt x="613" y="852"/>
                  </a:cubicBezTo>
                  <a:cubicBezTo>
                    <a:pt x="613" y="347"/>
                    <a:pt x="613" y="347"/>
                    <a:pt x="613" y="347"/>
                  </a:cubicBezTo>
                  <a:cubicBezTo>
                    <a:pt x="356" y="218"/>
                    <a:pt x="111" y="95"/>
                    <a:pt x="97" y="85"/>
                  </a:cubicBezTo>
                  <a:close/>
                </a:path>
              </a:pathLst>
            </a:custGeom>
            <a:gradFill flip="none" rotWithShape="1">
              <a:gsLst>
                <a:gs pos="0">
                  <a:srgbClr val="71E7FF"/>
                </a:gs>
                <a:gs pos="40000">
                  <a:srgbClr val="00B0F0"/>
                </a:gs>
                <a:gs pos="97000">
                  <a:srgbClr val="7030A0"/>
                </a:gs>
              </a:gsLst>
              <a:lin ang="2700000" scaled="1"/>
              <a:tileRect/>
            </a:gra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71" fontAlgn="auto">
                <a:spcBef>
                  <a:spcPts val="0"/>
                </a:spcBef>
                <a:spcAft>
                  <a:spcPts val="0"/>
                </a:spcAft>
                <a:defRPr/>
              </a:pPr>
              <a:endParaRPr lang="zh-CN" altLang="en-US" dirty="0"/>
            </a:p>
          </p:txBody>
        </p:sp>
      </p:grpSp>
    </p:spTree>
    <p:extLst>
      <p:ext uri="{BB962C8B-B14F-4D97-AF65-F5344CB8AC3E}">
        <p14:creationId xmlns="" xmlns:p14="http://schemas.microsoft.com/office/powerpoint/2010/main" val="2457542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325926"/>
            <a:ext cx="7994651" cy="1235075"/>
          </a:xfrm>
        </p:spPr>
        <p:txBody>
          <a:bodyPr anchor="b">
            <a:normAutofit/>
          </a:bodyPr>
          <a:lstStyle>
            <a:lvl1pPr algn="ctr">
              <a:defRPr sz="3600">
                <a:solidFill>
                  <a:schemeClr val="accent1">
                    <a:lumMod val="75000"/>
                  </a:schemeClr>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685132" y="3560999"/>
            <a:ext cx="4821736" cy="421824"/>
          </a:xfrm>
          <a:prstGeom prst="round2DiagRect">
            <a:avLst>
              <a:gd name="adj1" fmla="val 50000"/>
              <a:gd name="adj2" fmla="val 0"/>
            </a:avLst>
          </a:prstGeom>
          <a:solidFill>
            <a:schemeClr val="accent4"/>
          </a:solidFill>
        </p:spPr>
        <p:txBody>
          <a:bodyPr anchor="ctr">
            <a:normAutofit/>
          </a:bodyPr>
          <a:lstStyle>
            <a:lvl1pPr marL="0" indent="0" algn="ctr">
              <a:buNone/>
              <a:defRPr sz="1500">
                <a:solidFill>
                  <a:schemeClr val="bg1"/>
                </a:solidFill>
              </a:defRPr>
            </a:lvl1pPr>
            <a:lvl2pPr marL="457182" indent="0">
              <a:buNone/>
              <a:defRPr sz="2100">
                <a:solidFill>
                  <a:schemeClr val="tx1">
                    <a:tint val="75000"/>
                  </a:schemeClr>
                </a:solidFill>
              </a:defRPr>
            </a:lvl2pPr>
            <a:lvl3pPr marL="914363" indent="0">
              <a:buNone/>
              <a:defRPr sz="1800">
                <a:solidFill>
                  <a:schemeClr val="tx1">
                    <a:tint val="75000"/>
                  </a:schemeClr>
                </a:solidFill>
              </a:defRPr>
            </a:lvl3pPr>
            <a:lvl4pPr marL="1371545" indent="0">
              <a:buNone/>
              <a:defRPr sz="1500">
                <a:solidFill>
                  <a:schemeClr val="tx1">
                    <a:tint val="75000"/>
                  </a:schemeClr>
                </a:solidFill>
              </a:defRPr>
            </a:lvl4pPr>
            <a:lvl5pPr marL="1828727" indent="0">
              <a:buNone/>
              <a:defRPr sz="1500">
                <a:solidFill>
                  <a:schemeClr val="tx1">
                    <a:tint val="75000"/>
                  </a:schemeClr>
                </a:solidFill>
              </a:defRPr>
            </a:lvl5pPr>
            <a:lvl6pPr marL="2285909" indent="0">
              <a:buNone/>
              <a:defRPr sz="1500">
                <a:solidFill>
                  <a:schemeClr val="tx1">
                    <a:tint val="75000"/>
                  </a:schemeClr>
                </a:solidFill>
              </a:defRPr>
            </a:lvl6pPr>
            <a:lvl7pPr marL="2743090" indent="0">
              <a:buNone/>
              <a:defRPr sz="1500">
                <a:solidFill>
                  <a:schemeClr val="tx1">
                    <a:tint val="75000"/>
                  </a:schemeClr>
                </a:solidFill>
              </a:defRPr>
            </a:lvl7pPr>
            <a:lvl8pPr marL="3200272" indent="0">
              <a:buNone/>
              <a:defRPr sz="1500">
                <a:solidFill>
                  <a:schemeClr val="tx1">
                    <a:tint val="75000"/>
                  </a:schemeClr>
                </a:solidFill>
              </a:defRPr>
            </a:lvl8pPr>
            <a:lvl9pPr marL="3657454" indent="0">
              <a:buNone/>
              <a:defRPr sz="15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262043772"/>
      </p:ext>
    </p:extLst>
  </p:cSld>
  <p:clrMapOvr>
    <a:masterClrMapping/>
  </p:clrMapOvr>
  <p:extLst mod="1">
    <p:ext uri="{DCECCB84-F9BA-43D5-87BE-67443E8EF086}">
      <p15:sldGuideLst xmlns=""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398653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100"/>
            </a:lvl4pPr>
            <a:lvl5pPr marL="1828727" indent="0">
              <a:buNone/>
              <a:defRPr sz="2100"/>
            </a:lvl5pPr>
            <a:lvl6pPr marL="2285909" indent="0">
              <a:buNone/>
              <a:defRPr sz="2100"/>
            </a:lvl6pPr>
            <a:lvl7pPr marL="2743090" indent="0">
              <a:buNone/>
              <a:defRPr sz="2100"/>
            </a:lvl7pPr>
            <a:lvl8pPr marL="3200272" indent="0">
              <a:buNone/>
              <a:defRPr sz="2100"/>
            </a:lvl8pPr>
            <a:lvl9pPr marL="3657454" indent="0">
              <a:buNone/>
              <a:defRPr sz="21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32692158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560899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1150676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Page 1</a:t>
            </a:r>
            <a:endParaRPr lang="zh-CN" altLang="en-US" dirty="0"/>
          </a:p>
        </p:txBody>
      </p:sp>
      <p:sp>
        <p:nvSpPr>
          <p:cNvPr id="4" name="页脚占位符 3"/>
          <p:cNvSpPr>
            <a:spLocks noGrp="1"/>
          </p:cNvSpPr>
          <p:nvPr>
            <p:ph type="ftr" sz="quarter" idx="12"/>
          </p:nvPr>
        </p:nvSpPr>
        <p:spPr/>
        <p:txBody>
          <a:bodyPr/>
          <a:lstStyle/>
          <a:p>
            <a:endParaRPr lang="zh-CN" altLang="en-US" dirty="0"/>
          </a:p>
        </p:txBody>
      </p:sp>
    </p:spTree>
    <p:extLst>
      <p:ext uri="{BB962C8B-B14F-4D97-AF65-F5344CB8AC3E}">
        <p14:creationId xmlns="" xmlns:p14="http://schemas.microsoft.com/office/powerpoint/2010/main" val="352265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4"/>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2"/>
            <a:ext cx="5094116" cy="4932364"/>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967873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3"/>
            <a:ext cx="5157787" cy="823912"/>
          </a:xfrm>
        </p:spPr>
        <p:txBody>
          <a:bodyPr anchor="b">
            <a:normAutofit/>
          </a:bodyPr>
          <a:lstStyle>
            <a:lvl1pPr marL="0" indent="0">
              <a:buNone/>
              <a:defRPr sz="18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3"/>
            <a:ext cx="5183188" cy="823912"/>
          </a:xfrm>
        </p:spPr>
        <p:txBody>
          <a:bodyPr anchor="b">
            <a:normAutofit/>
          </a:bodyPr>
          <a:lstStyle>
            <a:lvl1pPr marL="0" indent="0">
              <a:buNone/>
              <a:defRPr sz="1800" b="1"/>
            </a:lvl1pPr>
            <a:lvl2pPr marL="457182" indent="0">
              <a:buNone/>
              <a:defRPr sz="2100" b="1"/>
            </a:lvl2pPr>
            <a:lvl3pPr marL="914363" indent="0">
              <a:buNone/>
              <a:defRPr sz="1800" b="1"/>
            </a:lvl3pPr>
            <a:lvl4pPr marL="1371545" indent="0">
              <a:buNone/>
              <a:defRPr sz="1500" b="1"/>
            </a:lvl4pPr>
            <a:lvl5pPr marL="1828727" indent="0">
              <a:buNone/>
              <a:defRPr sz="1500" b="1"/>
            </a:lvl5pPr>
            <a:lvl6pPr marL="2285909" indent="0">
              <a:buNone/>
              <a:defRPr sz="1500" b="1"/>
            </a:lvl6pPr>
            <a:lvl7pPr marL="2743090" indent="0">
              <a:buNone/>
              <a:defRPr sz="1500" b="1"/>
            </a:lvl7pPr>
            <a:lvl8pPr marL="3200272" indent="0">
              <a:buNone/>
              <a:defRPr sz="1500" b="1"/>
            </a:lvl8pPr>
            <a:lvl9pPr marL="3657454" indent="0">
              <a:buNone/>
              <a:defRPr sz="15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212099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303096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4501" y="6042130"/>
            <a:ext cx="1607267" cy="815872"/>
          </a:xfrm>
          <a:prstGeom prst="rect">
            <a:avLst/>
          </a:prstGeom>
        </p:spPr>
      </p:pic>
    </p:spTree>
    <p:extLst>
      <p:ext uri="{BB962C8B-B14F-4D97-AF65-F5344CB8AC3E}">
        <p14:creationId xmlns="" xmlns:p14="http://schemas.microsoft.com/office/powerpoint/2010/main" val="35491285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2100"/>
            </a:lvl1pPr>
            <a:lvl2pPr>
              <a:defRPr sz="1800"/>
            </a:lvl2pPr>
            <a:lvl3pPr>
              <a:defRPr sz="1500"/>
            </a:lvl3pPr>
            <a:lvl4pPr>
              <a:defRPr sz="1400"/>
            </a:lvl4pPr>
            <a:lvl5pPr>
              <a:defRPr sz="14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3"/>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29775365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32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7"/>
            <a:ext cx="6172200" cy="4873625"/>
          </a:xfrm>
        </p:spPr>
        <p:txBody>
          <a:bodyPr anchor="t"/>
          <a:lstStyle>
            <a:lvl1pPr marL="0" indent="0">
              <a:buNone/>
              <a:defRPr sz="3200"/>
            </a:lvl1pPr>
            <a:lvl2pPr marL="457182" indent="0">
              <a:buNone/>
              <a:defRPr sz="2800"/>
            </a:lvl2pPr>
            <a:lvl3pPr marL="914363" indent="0">
              <a:buNone/>
              <a:defRPr sz="2400"/>
            </a:lvl3pPr>
            <a:lvl4pPr marL="1371545" indent="0">
              <a:buNone/>
              <a:defRPr sz="2100"/>
            </a:lvl4pPr>
            <a:lvl5pPr marL="1828727" indent="0">
              <a:buNone/>
              <a:defRPr sz="2100"/>
            </a:lvl5pPr>
            <a:lvl6pPr marL="2285909" indent="0">
              <a:buNone/>
              <a:defRPr sz="2100"/>
            </a:lvl6pPr>
            <a:lvl7pPr marL="2743090" indent="0">
              <a:buNone/>
              <a:defRPr sz="2100"/>
            </a:lvl7pPr>
            <a:lvl8pPr marL="3200272" indent="0">
              <a:buNone/>
              <a:defRPr sz="2100"/>
            </a:lvl8pPr>
            <a:lvl9pPr marL="3657454" indent="0">
              <a:buNone/>
              <a:defRPr sz="21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5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62B5185A-6BAF-43F4-97C3-C63AAE8705F6}" type="slidenum">
              <a:rPr lang="zh-CN" altLang="en-US" smtClean="0"/>
              <a:pPr/>
              <a:t>‹#›</a:t>
            </a:fld>
            <a:endParaRPr lang="zh-CN" altLang="en-US"/>
          </a:p>
        </p:txBody>
      </p:sp>
    </p:spTree>
    <p:extLst>
      <p:ext uri="{BB962C8B-B14F-4D97-AF65-F5344CB8AC3E}">
        <p14:creationId xmlns="" xmlns:p14="http://schemas.microsoft.com/office/powerpoint/2010/main" val="52630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1312092" y="571864"/>
            <a:ext cx="10302765" cy="699594"/>
          </a:xfrm>
          <a:prstGeom prst="rect">
            <a:avLst/>
          </a:prstGeom>
        </p:spPr>
        <p:txBody>
          <a:bodyPr vert="horz" lIns="91436" tIns="45719" rIns="91436" bIns="45719" rtlCol="0" anchor="b">
            <a:normAutofit/>
          </a:bodyPr>
          <a:lstStyle/>
          <a:p>
            <a:r>
              <a:rPr lang="zh-CN" altLang="en-US" dirty="0" smtClean="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36" tIns="45719" rIns="91436" bIns="45719" rtlCol="0" anchor="ctr"/>
          <a:lstStyle>
            <a:lvl1pPr algn="l">
              <a:defRPr sz="1200">
                <a:solidFill>
                  <a:schemeClr val="tx1">
                    <a:tint val="75000"/>
                  </a:schemeClr>
                </a:solidFill>
              </a:defRPr>
            </a:lvl1pPr>
          </a:lstStyle>
          <a:p>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36" tIns="45719" rIns="91436" bIns="45719" rtlCol="0" anchor="ctr"/>
          <a:lstStyle>
            <a:lvl1pPr algn="ctr">
              <a:defRPr sz="12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36" tIns="45719" rIns="91436" bIns="45719" rtlCol="0" anchor="ctr"/>
          <a:lstStyle>
            <a:lvl1pPr algn="r">
              <a:defRPr sz="1200">
                <a:solidFill>
                  <a:schemeClr val="tx1">
                    <a:tint val="75000"/>
                  </a:schemeClr>
                </a:solidFill>
              </a:defRPr>
            </a:lvl1pPr>
          </a:lstStyle>
          <a:p>
            <a:fld id="{62B5185A-6BAF-43F4-97C3-C63AAE8705F6}" type="slidenum">
              <a:rPr lang="zh-CN" altLang="en-US" smtClean="0"/>
              <a:pPr/>
              <a:t>‹#›</a:t>
            </a:fld>
            <a:endParaRPr lang="zh-CN" altLang="en-US"/>
          </a:p>
        </p:txBody>
      </p:sp>
      <p:sp>
        <p:nvSpPr>
          <p:cNvPr id="3" name="KSO_BC1"/>
          <p:cNvSpPr>
            <a:spLocks noGrp="1"/>
          </p:cNvSpPr>
          <p:nvPr>
            <p:ph type="body" idx="1"/>
          </p:nvPr>
        </p:nvSpPr>
        <p:spPr>
          <a:xfrm>
            <a:off x="558799" y="1436913"/>
            <a:ext cx="11056060" cy="5016138"/>
          </a:xfrm>
          <a:prstGeom prst="rect">
            <a:avLst/>
          </a:prstGeom>
        </p:spPr>
        <p:txBody>
          <a:bodyPr vert="horz" lIns="91436" tIns="45719" rIns="91436" bIns="45719" rtlCol="0">
            <a:normAutofit/>
          </a:bodyPr>
          <a:lstStyle/>
          <a:p>
            <a:pPr lvl="0"/>
            <a:r>
              <a:rPr lang="zh-CN" altLang="en-US" dirty="0" smtClean="0"/>
              <a:t>单击此处编辑母版文本样式</a:t>
            </a:r>
          </a:p>
          <a:p>
            <a:pPr lvl="1"/>
            <a:r>
              <a:rPr lang="zh-CN" altLang="en-US" dirty="0" smtClean="0"/>
              <a:t>第二级</a:t>
            </a:r>
          </a:p>
        </p:txBody>
      </p:sp>
      <p:sp>
        <p:nvSpPr>
          <p:cNvPr id="9" name="矩形 8"/>
          <p:cNvSpPr/>
          <p:nvPr/>
        </p:nvSpPr>
        <p:spPr>
          <a:xfrm>
            <a:off x="0" y="6669360"/>
            <a:ext cx="12192000" cy="188640"/>
          </a:xfrm>
          <a:prstGeom prst="rect">
            <a:avLst/>
          </a:prstGeom>
          <a:solidFill>
            <a:srgbClr val="3B62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800" dirty="0"/>
          </a:p>
        </p:txBody>
      </p:sp>
      <p:pic>
        <p:nvPicPr>
          <p:cNvPr id="8" name="图片 7" descr="02A4.png"/>
          <p:cNvPicPr>
            <a:picLocks noChangeAspect="1"/>
          </p:cNvPicPr>
          <p:nvPr userDrawn="1"/>
        </p:nvPicPr>
        <p:blipFill>
          <a:blip r:embed="rId13"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3258308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363" rtl="0" eaLnBrk="1" latinLnBrk="0" hangingPunct="1">
        <a:lnSpc>
          <a:spcPct val="90000"/>
        </a:lnSpc>
        <a:spcBef>
          <a:spcPct val="0"/>
        </a:spcBef>
        <a:buNone/>
        <a:defRPr sz="3200" b="1" i="0" kern="1200" baseline="0">
          <a:solidFill>
            <a:schemeClr val="accent1"/>
          </a:solidFill>
          <a:effectLst/>
          <a:latin typeface="Arial Black" panose="020B0A04020102020204" pitchFamily="34" charset="0"/>
          <a:ea typeface="微软雅黑" panose="020B0503020204020204" pitchFamily="34" charset="-122"/>
          <a:cs typeface="+mj-cs"/>
        </a:defRPr>
      </a:lvl1pPr>
    </p:titleStyle>
    <p:bodyStyle>
      <a:lvl1pPr marL="357174" indent="-357174" algn="just" defTabSz="914363" rtl="0" eaLnBrk="1" latinLnBrk="0" hangingPunct="1">
        <a:lnSpc>
          <a:spcPct val="110000"/>
        </a:lnSpc>
        <a:spcBef>
          <a:spcPts val="1800"/>
        </a:spcBef>
        <a:spcAft>
          <a:spcPts val="0"/>
        </a:spcAft>
        <a:buClr>
          <a:schemeClr val="accent4">
            <a:lumMod val="75000"/>
          </a:schemeClr>
        </a:buClr>
        <a:buSzPct val="50000"/>
        <a:buFont typeface="Wingdings 2" panose="05020102010507070707" pitchFamily="18" charset="2"/>
        <a:buChar char=""/>
        <a:defRPr sz="2100" kern="1200" baseline="0">
          <a:solidFill>
            <a:schemeClr val="accent1"/>
          </a:solidFill>
          <a:latin typeface="Arial" panose="020B0604020202020204" pitchFamily="34" charset="0"/>
          <a:ea typeface="微软雅黑" panose="020B0503020204020204" pitchFamily="34" charset="-122"/>
          <a:cs typeface="+mn-cs"/>
        </a:defRPr>
      </a:lvl1pPr>
      <a:lvl2pPr marL="357174" indent="-357174" algn="just" defTabSz="914363"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500" kern="1200" baseline="0">
          <a:solidFill>
            <a:srgbClr val="7D7D7D"/>
          </a:solidFill>
          <a:latin typeface="幼圆" panose="02010509060101010101" pitchFamily="49" charset="-122"/>
          <a:ea typeface="幼圆" panose="02010509060101010101" pitchFamily="49" charset="-122"/>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36" tIns="45719" rIns="91436"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36" tIns="45719" rIns="91436"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91436" tIns="45719" rIns="91436" bIns="45719"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36" tIns="45719" rIns="91436"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36" tIns="45719" rIns="91436" bIns="45719" rtlCol="0" anchor="ctr"/>
          <a:lstStyle>
            <a:lvl1pPr algn="r">
              <a:defRPr sz="1200">
                <a:solidFill>
                  <a:schemeClr val="tx1">
                    <a:tint val="75000"/>
                  </a:schemeClr>
                </a:solidFill>
              </a:defRPr>
            </a:lvl1pPr>
          </a:lstStyle>
          <a:p>
            <a:fld id="{E8FE565B-2EE0-4175-872C-295C1AA470F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363" rtl="0" eaLnBrk="1" latinLnBrk="0" hangingPunct="1">
        <a:spcBef>
          <a:spcPct val="0"/>
        </a:spcBef>
        <a:buNone/>
        <a:defRPr sz="4400" kern="1200">
          <a:solidFill>
            <a:schemeClr val="tx1"/>
          </a:solidFill>
          <a:latin typeface="+mj-lt"/>
          <a:ea typeface="+mj-ea"/>
          <a:cs typeface="+mj-cs"/>
        </a:defRPr>
      </a:lvl1pPr>
    </p:titleStyle>
    <p:bodyStyle>
      <a:lvl1pPr marL="342886" indent="-342886" algn="l" defTabSz="91436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0" indent="-285739" algn="l" defTabSz="91436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4" indent="-228591" algn="l" defTabSz="91436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36"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057318"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9" rIns="91436" bIns="45719"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36" tIns="45719" rIns="91436" bIns="45719"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9" rIns="91436" bIns="45719"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9" rIns="91436"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9" rIns="91436" bIns="45719" rtlCol="0" anchor="ctr"/>
          <a:lstStyle>
            <a:lvl1pPr algn="r">
              <a:defRPr sz="1200">
                <a:solidFill>
                  <a:schemeClr val="tx1">
                    <a:tint val="75000"/>
                  </a:schemeClr>
                </a:solidFill>
              </a:defRPr>
            </a:lvl1pPr>
          </a:lstStyle>
          <a:p>
            <a:fld id="{E47498C7-FEB1-437E-BB64-90DB86D2C997}" type="slidenum">
              <a:rPr lang="zh-CN" altLang="en-US" smtClean="0"/>
              <a:pPr/>
              <a:t>‹#›</a:t>
            </a:fld>
            <a:endParaRPr lang="zh-CN" altLang="en-US"/>
          </a:p>
        </p:txBody>
      </p:sp>
    </p:spTree>
    <p:extLst>
      <p:ext uri="{BB962C8B-B14F-4D97-AF65-F5344CB8AC3E}">
        <p14:creationId xmlns="" xmlns:p14="http://schemas.microsoft.com/office/powerpoint/2010/main" val="14790081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Lst>
  <p:timing>
    <p:tnLst>
      <p:par>
        <p:cTn id="1" dur="indefinite" restart="never" nodeType="tmRoot"/>
      </p:par>
    </p:tnLst>
  </p:timing>
  <p:hf hdr="0" ft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oleObject" Target="../embeddings/Microsoft_Office_Word_97_-_2003___1.doc"/><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oleObject" Target="../embeddings/Microsoft_Office_Excel_97-2003____2.xls"/><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19920" y="1643605"/>
            <a:ext cx="7083706" cy="2311957"/>
          </a:xfrm>
          <a:prstGeom prst="rect">
            <a:avLst/>
          </a:prstGeom>
          <a:ln>
            <a:noFill/>
          </a:ln>
        </p:spPr>
        <p:txBody>
          <a:bodyPr vert="horz" lIns="91436" tIns="45719" rIns="91436" bIns="45719" rtlCol="0" anchor="b">
            <a:noAutofit/>
          </a:bodyPr>
          <a:lstStyle/>
          <a:p>
            <a:pPr algn="ctr">
              <a:lnSpc>
                <a:spcPct val="90000"/>
              </a:lnSpc>
              <a:spcBef>
                <a:spcPct val="0"/>
              </a:spcBef>
              <a:defRPr/>
            </a:pPr>
            <a:r>
              <a:rPr lang="zh-CN" altLang="en-US" sz="7200" b="1" dirty="0" smtClean="0">
                <a:solidFill>
                  <a:srgbClr val="32532C"/>
                </a:solidFill>
                <a:latin typeface="Castellar" panose="020A0402060406010301" pitchFamily="18" charset="0"/>
                <a:ea typeface="微软雅黑" panose="020B0503020204020204" pitchFamily="34" charset="-122"/>
                <a:cs typeface="+mj-cs"/>
              </a:rPr>
              <a:t>实战课程</a:t>
            </a:r>
            <a:r>
              <a:rPr lang="en-US" altLang="zh-CN" sz="7200" b="1" dirty="0" smtClean="0">
                <a:solidFill>
                  <a:srgbClr val="32532C"/>
                </a:solidFill>
                <a:latin typeface="Castellar" panose="020A0402060406010301" pitchFamily="18" charset="0"/>
                <a:ea typeface="微软雅黑" panose="020B0503020204020204" pitchFamily="34" charset="-122"/>
                <a:cs typeface="+mj-cs"/>
              </a:rPr>
              <a:t>--</a:t>
            </a:r>
          </a:p>
          <a:p>
            <a:pPr algn="ctr">
              <a:lnSpc>
                <a:spcPct val="90000"/>
              </a:lnSpc>
              <a:spcBef>
                <a:spcPct val="0"/>
              </a:spcBef>
              <a:defRPr/>
            </a:pPr>
            <a:r>
              <a:rPr lang="zh-CN" altLang="en-US" sz="7200" b="1" dirty="0" smtClean="0">
                <a:solidFill>
                  <a:srgbClr val="32532C"/>
                </a:solidFill>
                <a:latin typeface="Castellar" panose="020A0402060406010301" pitchFamily="18" charset="0"/>
                <a:ea typeface="微软雅黑" panose="020B0503020204020204" pitchFamily="34" charset="-122"/>
                <a:cs typeface="+mj-cs"/>
              </a:rPr>
              <a:t>测试用例设计</a:t>
            </a:r>
          </a:p>
        </p:txBody>
      </p:sp>
    </p:spTree>
    <p:custDataLst>
      <p:tags r:id="rId1"/>
    </p:custDataLst>
    <p:extLst>
      <p:ext uri="{BB962C8B-B14F-4D97-AF65-F5344CB8AC3E}">
        <p14:creationId xmlns="" xmlns:p14="http://schemas.microsoft.com/office/powerpoint/2010/main" val="3568674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10</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4194175"/>
          </a:xfrm>
        </p:spPr>
        <p:txBody>
          <a:bodyPr/>
          <a:lstStyle/>
          <a:p>
            <a:pPr>
              <a:lnSpc>
                <a:spcPct val="150000"/>
              </a:lnSpc>
              <a:buNone/>
              <a:defRPr/>
            </a:pPr>
            <a:r>
              <a:rPr lang="zh-CN" altLang="en-US" sz="2400" b="1" dirty="0" smtClean="0"/>
              <a:t>方法一：等价类划分方法：</a:t>
            </a:r>
            <a:endParaRPr lang="en-US" altLang="zh-CN" sz="2400" b="1" dirty="0" smtClean="0"/>
          </a:p>
          <a:p>
            <a:pPr lvl="1">
              <a:lnSpc>
                <a:spcPct val="150000"/>
              </a:lnSpc>
              <a:spcBef>
                <a:spcPct val="20000"/>
              </a:spcBef>
              <a:buFont typeface="Wingdings" pitchFamily="2" charset="2"/>
              <a:buChar char="Ø"/>
              <a:defRPr/>
            </a:pPr>
            <a:r>
              <a:rPr lang="zh-CN" altLang="en-US" sz="1800" dirty="0" smtClean="0">
                <a:latin typeface="+mn-ea"/>
              </a:rPr>
              <a:t>将全部输入数据合理划分为若干子集（等价类），</a:t>
            </a:r>
            <a:r>
              <a:rPr lang="zh-CN" altLang="en-US" sz="1800" dirty="0" smtClean="0"/>
              <a:t>然后从每一个子集中选取少数具有代表性的数据作为测试用例。</a:t>
            </a:r>
            <a:endParaRPr lang="en-US" altLang="zh-CN" sz="1800" dirty="0" smtClean="0"/>
          </a:p>
          <a:p>
            <a:pPr lvl="1">
              <a:lnSpc>
                <a:spcPct val="150000"/>
              </a:lnSpc>
              <a:buFont typeface="Wingdings" pitchFamily="2" charset="2"/>
              <a:buChar char="Ø"/>
              <a:defRPr/>
            </a:pPr>
            <a:r>
              <a:rPr lang="zh-CN" altLang="en-US" sz="1800" dirty="0" smtClean="0"/>
              <a:t>概念：</a:t>
            </a:r>
            <a:endParaRPr lang="en-US" altLang="zh-CN" sz="1800" dirty="0" smtClean="0"/>
          </a:p>
          <a:p>
            <a:pPr lvl="2">
              <a:lnSpc>
                <a:spcPct val="150000"/>
              </a:lnSpc>
              <a:defRPr/>
            </a:pPr>
            <a:r>
              <a:rPr lang="zh-CN" altLang="en-US" sz="1600" b="1" dirty="0" smtClean="0">
                <a:latin typeface="+mn-lt"/>
              </a:rPr>
              <a:t>有效等价类</a:t>
            </a:r>
            <a:r>
              <a:rPr lang="zh-CN" altLang="en-US" sz="1600" dirty="0" smtClean="0">
                <a:latin typeface="+mn-lt"/>
              </a:rPr>
              <a:t>：合理的、有意义的输入数据构成的集合；</a:t>
            </a:r>
            <a:endParaRPr lang="en-US" altLang="zh-CN" sz="1600" dirty="0" smtClean="0">
              <a:latin typeface="+mn-lt"/>
            </a:endParaRPr>
          </a:p>
          <a:p>
            <a:pPr lvl="2">
              <a:lnSpc>
                <a:spcPct val="150000"/>
              </a:lnSpc>
              <a:defRPr/>
            </a:pPr>
            <a:r>
              <a:rPr lang="zh-CN" altLang="en-US" sz="1600" b="1" dirty="0" smtClean="0">
                <a:latin typeface="+mn-lt"/>
              </a:rPr>
              <a:t>无效等价类</a:t>
            </a:r>
            <a:r>
              <a:rPr lang="zh-CN" altLang="en-US" sz="1600" dirty="0" smtClean="0">
                <a:latin typeface="+mn-lt"/>
              </a:rPr>
              <a:t>：不合理的或无意义的输入数据所构成的集合；</a:t>
            </a:r>
            <a:endParaRPr lang="en-US" altLang="zh-CN" sz="1600" dirty="0" smtClean="0">
              <a:latin typeface="+mn-lt"/>
            </a:endParaRPr>
          </a:p>
          <a:p>
            <a:pPr lvl="1">
              <a:lnSpc>
                <a:spcPct val="150000"/>
              </a:lnSpc>
              <a:buFont typeface="Wingdings" pitchFamily="2" charset="2"/>
              <a:buChar char="Ø"/>
              <a:defRPr/>
            </a:pPr>
            <a:r>
              <a:rPr lang="zh-CN" altLang="en-US" sz="1800" dirty="0" smtClean="0"/>
              <a:t>特点：</a:t>
            </a:r>
            <a:endParaRPr lang="en-US" altLang="zh-CN" sz="1800" dirty="0" smtClean="0"/>
          </a:p>
          <a:p>
            <a:pPr lvl="2">
              <a:lnSpc>
                <a:spcPct val="150000"/>
              </a:lnSpc>
              <a:defRPr/>
            </a:pPr>
            <a:r>
              <a:rPr lang="zh-CN" altLang="en-US" sz="1600" dirty="0" smtClean="0">
                <a:latin typeface="+mn-ea"/>
              </a:rPr>
              <a:t>典型、常用</a:t>
            </a:r>
          </a:p>
          <a:p>
            <a:pPr lvl="2">
              <a:lnSpc>
                <a:spcPct val="150000"/>
              </a:lnSpc>
              <a:defRPr/>
            </a:pPr>
            <a:r>
              <a:rPr lang="zh-CN" altLang="en-US" sz="1600" dirty="0" smtClean="0">
                <a:latin typeface="+mn-ea"/>
              </a:rPr>
              <a:t>提高测试效率</a:t>
            </a:r>
            <a:endParaRPr lang="en-US" altLang="zh-CN" sz="1600" dirty="0" smtClean="0"/>
          </a:p>
          <a:p>
            <a:pPr>
              <a:defRPr/>
            </a:pPr>
            <a:endParaRPr lang="en-US" altLang="zh-CN" sz="1600" dirty="0" smtClean="0"/>
          </a:p>
        </p:txBody>
      </p:sp>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11</a:t>
            </a:fld>
            <a:endParaRPr lang="zh-CN" altLang="en-US" dirty="0"/>
          </a:p>
        </p:txBody>
      </p:sp>
      <p:pic>
        <p:nvPicPr>
          <p:cNvPr id="5" name="Picture 45" descr="讲解"/>
          <p:cNvPicPr>
            <a:picLocks noChangeAspect="1" noChangeArrowheads="1"/>
          </p:cNvPicPr>
          <p:nvPr/>
        </p:nvPicPr>
        <p:blipFill>
          <a:blip r:embed="rId4"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7" name="内容占位符 60"/>
          <p:cNvSpPr>
            <a:spLocks noGrp="1"/>
          </p:cNvSpPr>
          <p:nvPr>
            <p:ph idx="1"/>
          </p:nvPr>
        </p:nvSpPr>
        <p:spPr>
          <a:xfrm>
            <a:off x="1008000" y="1296000"/>
            <a:ext cx="10439611" cy="3926296"/>
          </a:xfrm>
        </p:spPr>
        <p:txBody>
          <a:bodyPr>
            <a:noAutofit/>
          </a:bodyPr>
          <a:lstStyle/>
          <a:p>
            <a:pPr>
              <a:lnSpc>
                <a:spcPct val="150000"/>
              </a:lnSpc>
              <a:buNone/>
              <a:defRPr/>
            </a:pPr>
            <a:r>
              <a:rPr lang="zh-CN" altLang="en-US" sz="2400" b="1" dirty="0" smtClean="0"/>
              <a:t>等价类划分方法原则：</a:t>
            </a:r>
            <a:endParaRPr lang="en-US" altLang="zh-CN" sz="2400" b="1" dirty="0" smtClean="0"/>
          </a:p>
          <a:p>
            <a:pPr lvl="1">
              <a:lnSpc>
                <a:spcPct val="150000"/>
              </a:lnSpc>
              <a:spcBef>
                <a:spcPct val="20000"/>
              </a:spcBef>
              <a:buFont typeface="Wingdings" pitchFamily="2" charset="2"/>
              <a:buChar char="Ø"/>
              <a:defRPr/>
            </a:pPr>
            <a:r>
              <a:rPr lang="zh-CN" altLang="en-US" sz="1600" b="1" dirty="0" smtClean="0"/>
              <a:t>原则</a:t>
            </a:r>
            <a:r>
              <a:rPr lang="en-US" altLang="zh-CN" sz="1600" b="1" dirty="0" smtClean="0"/>
              <a:t>1</a:t>
            </a:r>
            <a:r>
              <a:rPr lang="zh-CN" altLang="en-US" sz="1600" b="1" dirty="0" smtClean="0"/>
              <a:t>：</a:t>
            </a:r>
            <a:r>
              <a:rPr lang="zh-CN" altLang="en-US" sz="1600" dirty="0" smtClean="0"/>
              <a:t>输入条件规定了取值范围或值的格式，可以确定一个有效等价类和两个无效等价类。例如：输入学生成绩，范围是</a:t>
            </a:r>
            <a:r>
              <a:rPr lang="en-US" altLang="zh-CN" sz="1600" dirty="0" smtClean="0"/>
              <a:t>[0,100]</a:t>
            </a:r>
          </a:p>
          <a:p>
            <a:pPr lvl="1">
              <a:lnSpc>
                <a:spcPct val="150000"/>
              </a:lnSpc>
              <a:spcBef>
                <a:spcPct val="20000"/>
              </a:spcBef>
              <a:buFont typeface="Wingdings" pitchFamily="2" charset="2"/>
              <a:buChar char="Ø"/>
              <a:defRPr/>
            </a:pPr>
            <a:endParaRPr lang="en-US" altLang="zh-CN" sz="1600" dirty="0" smtClean="0"/>
          </a:p>
          <a:p>
            <a:pPr lvl="1">
              <a:lnSpc>
                <a:spcPct val="150000"/>
              </a:lnSpc>
              <a:spcBef>
                <a:spcPct val="20000"/>
              </a:spcBef>
              <a:buNone/>
              <a:defRPr/>
            </a:pPr>
            <a:endParaRPr lang="en-US" altLang="zh-CN" sz="1600" dirty="0" smtClean="0"/>
          </a:p>
          <a:p>
            <a:pPr lvl="1">
              <a:lnSpc>
                <a:spcPct val="150000"/>
              </a:lnSpc>
              <a:spcBef>
                <a:spcPct val="20000"/>
              </a:spcBef>
              <a:buFont typeface="Wingdings" pitchFamily="2" charset="2"/>
              <a:buChar char="Ø"/>
              <a:defRPr/>
            </a:pPr>
            <a:r>
              <a:rPr lang="zh-CN" altLang="en-US" sz="1600" b="1" dirty="0" smtClean="0"/>
              <a:t>原则</a:t>
            </a:r>
            <a:r>
              <a:rPr lang="en-US" altLang="zh-CN" sz="1600" b="1" dirty="0" smtClean="0"/>
              <a:t>2</a:t>
            </a:r>
            <a:r>
              <a:rPr lang="zh-CN" altLang="en-US" sz="1600" b="1" dirty="0" smtClean="0"/>
              <a:t>：</a:t>
            </a:r>
            <a:r>
              <a:rPr lang="zh-CN" altLang="en-US" sz="1600" dirty="0" smtClean="0"/>
              <a:t>输入条件规定了输入值的集合，或是规定了必须如何的条件，则可以确定一个有效等价类和一个无效等价类。例如：“</a:t>
            </a:r>
            <a:r>
              <a:rPr lang="en-US" altLang="zh-CN" sz="1600" dirty="0" smtClean="0"/>
              <a:t>...</a:t>
            </a:r>
            <a:r>
              <a:rPr lang="zh-CN" altLang="en-US" sz="1600" dirty="0" smtClean="0"/>
              <a:t>统计全国各省、市、自治区的人口”，则输入应该取“国内省、市、自治区”为有效等价类，非国内省，市，自治区为无效等价类。</a:t>
            </a:r>
          </a:p>
          <a:p>
            <a:pPr lvl="1">
              <a:spcBef>
                <a:spcPct val="20000"/>
              </a:spcBef>
              <a:defRPr/>
            </a:pPr>
            <a:endParaRPr lang="en-US" altLang="zh-CN" sz="1800" dirty="0" smtClean="0">
              <a:latin typeface="+mn-ea"/>
            </a:endParaRPr>
          </a:p>
          <a:p>
            <a:pPr>
              <a:buNone/>
              <a:defRPr/>
            </a:pPr>
            <a:endParaRPr lang="en-US" altLang="zh-CN" sz="1600" dirty="0" smtClean="0"/>
          </a:p>
        </p:txBody>
      </p:sp>
      <p:grpSp>
        <p:nvGrpSpPr>
          <p:cNvPr id="18" name="组合 29"/>
          <p:cNvGrpSpPr>
            <a:grpSpLocks/>
          </p:cNvGrpSpPr>
          <p:nvPr/>
        </p:nvGrpSpPr>
        <p:grpSpPr bwMode="auto">
          <a:xfrm>
            <a:off x="2395606" y="2510306"/>
            <a:ext cx="7920038" cy="925334"/>
            <a:chOff x="539552" y="4797152"/>
            <a:chExt cx="7920880" cy="925866"/>
          </a:xfrm>
        </p:grpSpPr>
        <p:cxnSp>
          <p:nvCxnSpPr>
            <p:cNvPr id="19" name="直接连接符 8"/>
            <p:cNvCxnSpPr>
              <a:cxnSpLocks noChangeShapeType="1"/>
            </p:cNvCxnSpPr>
            <p:nvPr/>
          </p:nvCxnSpPr>
          <p:spPr bwMode="auto">
            <a:xfrm>
              <a:off x="611560" y="5229200"/>
              <a:ext cx="7848872" cy="0"/>
            </a:xfrm>
            <a:prstGeom prst="line">
              <a:avLst/>
            </a:prstGeom>
            <a:noFill/>
            <a:ln w="22225" algn="ctr">
              <a:solidFill>
                <a:schemeClr val="tx1"/>
              </a:solidFill>
              <a:round/>
              <a:headEnd/>
              <a:tailEnd/>
            </a:ln>
          </p:spPr>
        </p:cxnSp>
        <p:cxnSp>
          <p:nvCxnSpPr>
            <p:cNvPr id="20" name="直接连接符 10"/>
            <p:cNvCxnSpPr>
              <a:cxnSpLocks noChangeShapeType="1"/>
            </p:cNvCxnSpPr>
            <p:nvPr/>
          </p:nvCxnSpPr>
          <p:spPr bwMode="auto">
            <a:xfrm>
              <a:off x="2411760" y="5085184"/>
              <a:ext cx="0" cy="144016"/>
            </a:xfrm>
            <a:prstGeom prst="line">
              <a:avLst/>
            </a:prstGeom>
            <a:noFill/>
            <a:ln w="19050" algn="ctr">
              <a:solidFill>
                <a:schemeClr val="tx1"/>
              </a:solidFill>
              <a:round/>
              <a:headEnd/>
              <a:tailEnd/>
            </a:ln>
          </p:spPr>
        </p:cxnSp>
        <p:cxnSp>
          <p:nvCxnSpPr>
            <p:cNvPr id="21" name="直接连接符 11"/>
            <p:cNvCxnSpPr>
              <a:cxnSpLocks noChangeShapeType="1"/>
            </p:cNvCxnSpPr>
            <p:nvPr/>
          </p:nvCxnSpPr>
          <p:spPr bwMode="auto">
            <a:xfrm>
              <a:off x="6300192" y="5085184"/>
              <a:ext cx="0" cy="144016"/>
            </a:xfrm>
            <a:prstGeom prst="line">
              <a:avLst/>
            </a:prstGeom>
            <a:noFill/>
            <a:ln w="19050" algn="ctr">
              <a:solidFill>
                <a:schemeClr val="tx1"/>
              </a:solidFill>
              <a:round/>
              <a:headEnd/>
              <a:tailEnd/>
            </a:ln>
          </p:spPr>
        </p:cxnSp>
        <p:sp>
          <p:nvSpPr>
            <p:cNvPr id="22" name="TextBox 12"/>
            <p:cNvSpPr txBox="1">
              <a:spLocks noChangeArrowheads="1"/>
            </p:cNvSpPr>
            <p:nvPr/>
          </p:nvSpPr>
          <p:spPr bwMode="auto">
            <a:xfrm>
              <a:off x="2123728" y="4797152"/>
              <a:ext cx="576064" cy="369544"/>
            </a:xfrm>
            <a:prstGeom prst="rect">
              <a:avLst/>
            </a:prstGeom>
            <a:noFill/>
            <a:ln w="9525">
              <a:noFill/>
              <a:miter lim="800000"/>
              <a:headEnd/>
              <a:tailEnd/>
            </a:ln>
          </p:spPr>
          <p:txBody>
            <a:bodyPr>
              <a:spAutoFit/>
            </a:bodyPr>
            <a:lstStyle/>
            <a:p>
              <a:pPr algn="ctr"/>
              <a:r>
                <a:rPr lang="en-US" altLang="zh-CN">
                  <a:solidFill>
                    <a:srgbClr val="000000"/>
                  </a:solidFill>
                  <a:latin typeface="微软雅黑" pitchFamily="34" charset="-122"/>
                  <a:ea typeface="微软雅黑" pitchFamily="34" charset="-122"/>
                </a:rPr>
                <a:t>0</a:t>
              </a:r>
              <a:endParaRPr lang="zh-CN" altLang="en-US">
                <a:solidFill>
                  <a:srgbClr val="000000"/>
                </a:solidFill>
                <a:latin typeface="微软雅黑" pitchFamily="34" charset="-122"/>
                <a:ea typeface="微软雅黑" pitchFamily="34" charset="-122"/>
              </a:endParaRPr>
            </a:p>
          </p:txBody>
        </p:sp>
        <p:sp>
          <p:nvSpPr>
            <p:cNvPr id="23" name="TextBox 13"/>
            <p:cNvSpPr txBox="1">
              <a:spLocks noChangeArrowheads="1"/>
            </p:cNvSpPr>
            <p:nvPr/>
          </p:nvSpPr>
          <p:spPr bwMode="auto">
            <a:xfrm>
              <a:off x="5916917" y="4797155"/>
              <a:ext cx="740888" cy="369544"/>
            </a:xfrm>
            <a:prstGeom prst="rect">
              <a:avLst/>
            </a:prstGeom>
            <a:noFill/>
            <a:ln w="9525">
              <a:noFill/>
              <a:miter lim="800000"/>
              <a:headEnd/>
              <a:tailEnd/>
            </a:ln>
          </p:spPr>
          <p:txBody>
            <a:bodyPr wrap="square">
              <a:spAutoFit/>
            </a:bodyPr>
            <a:lstStyle/>
            <a:p>
              <a:pPr algn="ctr"/>
              <a:r>
                <a:rPr lang="en-US" altLang="zh-CN" dirty="0">
                  <a:solidFill>
                    <a:srgbClr val="000000"/>
                  </a:solidFill>
                  <a:latin typeface="微软雅黑" pitchFamily="34" charset="-122"/>
                  <a:ea typeface="微软雅黑" pitchFamily="34" charset="-122"/>
                </a:rPr>
                <a:t>100</a:t>
              </a:r>
              <a:endParaRPr lang="zh-CN" altLang="en-US" dirty="0">
                <a:solidFill>
                  <a:srgbClr val="000000"/>
                </a:solidFill>
                <a:latin typeface="微软雅黑" pitchFamily="34" charset="-122"/>
                <a:ea typeface="微软雅黑" pitchFamily="34" charset="-122"/>
              </a:endParaRPr>
            </a:p>
          </p:txBody>
        </p:sp>
        <p:cxnSp>
          <p:nvCxnSpPr>
            <p:cNvPr id="24" name="直接箭头连接符 15"/>
            <p:cNvCxnSpPr>
              <a:cxnSpLocks noChangeShapeType="1"/>
            </p:cNvCxnSpPr>
            <p:nvPr/>
          </p:nvCxnSpPr>
          <p:spPr bwMode="auto">
            <a:xfrm>
              <a:off x="1763688" y="5517232"/>
              <a:ext cx="648072" cy="0"/>
            </a:xfrm>
            <a:prstGeom prst="straightConnector1">
              <a:avLst/>
            </a:prstGeom>
            <a:noFill/>
            <a:ln w="19050" algn="ctr">
              <a:solidFill>
                <a:srgbClr val="C00000"/>
              </a:solidFill>
              <a:prstDash val="dash"/>
              <a:round/>
              <a:headEnd/>
              <a:tailEnd type="arrow" w="med" len="med"/>
            </a:ln>
          </p:spPr>
        </p:cxnSp>
        <p:cxnSp>
          <p:nvCxnSpPr>
            <p:cNvPr id="25" name="直接箭头连接符 16"/>
            <p:cNvCxnSpPr>
              <a:cxnSpLocks noChangeShapeType="1"/>
            </p:cNvCxnSpPr>
            <p:nvPr/>
          </p:nvCxnSpPr>
          <p:spPr bwMode="auto">
            <a:xfrm>
              <a:off x="5076056" y="5517232"/>
              <a:ext cx="1224136" cy="0"/>
            </a:xfrm>
            <a:prstGeom prst="straightConnector1">
              <a:avLst/>
            </a:prstGeom>
            <a:noFill/>
            <a:ln w="19050" algn="ctr">
              <a:solidFill>
                <a:srgbClr val="32532C"/>
              </a:solidFill>
              <a:prstDash val="dash"/>
              <a:round/>
              <a:headEnd/>
              <a:tailEnd type="arrow" w="med" len="med"/>
            </a:ln>
          </p:spPr>
        </p:cxnSp>
        <p:cxnSp>
          <p:nvCxnSpPr>
            <p:cNvPr id="26" name="直接箭头连接符 18"/>
            <p:cNvCxnSpPr>
              <a:cxnSpLocks noChangeShapeType="1"/>
            </p:cNvCxnSpPr>
            <p:nvPr/>
          </p:nvCxnSpPr>
          <p:spPr bwMode="auto">
            <a:xfrm flipH="1">
              <a:off x="2411760" y="5517232"/>
              <a:ext cx="1152128" cy="0"/>
            </a:xfrm>
            <a:prstGeom prst="straightConnector1">
              <a:avLst/>
            </a:prstGeom>
            <a:noFill/>
            <a:ln w="19050" algn="ctr">
              <a:solidFill>
                <a:srgbClr val="32532C"/>
              </a:solidFill>
              <a:prstDash val="dash"/>
              <a:round/>
              <a:headEnd/>
              <a:tailEnd type="arrow" w="med" len="med"/>
            </a:ln>
          </p:spPr>
        </p:cxnSp>
        <p:cxnSp>
          <p:nvCxnSpPr>
            <p:cNvPr id="27" name="直接箭头连接符 20"/>
            <p:cNvCxnSpPr>
              <a:cxnSpLocks noChangeShapeType="1"/>
            </p:cNvCxnSpPr>
            <p:nvPr/>
          </p:nvCxnSpPr>
          <p:spPr bwMode="auto">
            <a:xfrm flipH="1">
              <a:off x="6300192" y="5517232"/>
              <a:ext cx="648072" cy="0"/>
            </a:xfrm>
            <a:prstGeom prst="straightConnector1">
              <a:avLst/>
            </a:prstGeom>
            <a:noFill/>
            <a:ln w="19050" algn="ctr">
              <a:solidFill>
                <a:srgbClr val="C00000"/>
              </a:solidFill>
              <a:prstDash val="dash"/>
              <a:round/>
              <a:headEnd/>
              <a:tailEnd type="arrow" w="med" len="med"/>
            </a:ln>
          </p:spPr>
        </p:cxnSp>
        <p:sp>
          <p:nvSpPr>
            <p:cNvPr id="28" name="TextBox 26"/>
            <p:cNvSpPr txBox="1">
              <a:spLocks noChangeArrowheads="1"/>
            </p:cNvSpPr>
            <p:nvPr/>
          </p:nvSpPr>
          <p:spPr bwMode="auto">
            <a:xfrm>
              <a:off x="3597796" y="5352008"/>
              <a:ext cx="1440160" cy="369544"/>
            </a:xfrm>
            <a:prstGeom prst="rect">
              <a:avLst/>
            </a:prstGeom>
            <a:noFill/>
            <a:ln w="9525">
              <a:noFill/>
              <a:miter lim="800000"/>
              <a:headEnd/>
              <a:tailEnd/>
            </a:ln>
          </p:spPr>
          <p:txBody>
            <a:bodyPr>
              <a:spAutoFit/>
            </a:bodyPr>
            <a:lstStyle/>
            <a:p>
              <a:pPr algn="ctr"/>
              <a:r>
                <a:rPr lang="zh-CN" altLang="en-US" b="1" dirty="0">
                  <a:solidFill>
                    <a:srgbClr val="32532C"/>
                  </a:solidFill>
                  <a:latin typeface="微软雅黑" pitchFamily="34" charset="-122"/>
                  <a:ea typeface="微软雅黑" pitchFamily="34" charset="-122"/>
                </a:rPr>
                <a:t>有效等价类</a:t>
              </a:r>
            </a:p>
          </p:txBody>
        </p:sp>
        <p:sp>
          <p:nvSpPr>
            <p:cNvPr id="29" name="TextBox 27"/>
            <p:cNvSpPr txBox="1">
              <a:spLocks noChangeArrowheads="1"/>
            </p:cNvSpPr>
            <p:nvPr/>
          </p:nvSpPr>
          <p:spPr bwMode="auto">
            <a:xfrm>
              <a:off x="539552" y="5353474"/>
              <a:ext cx="1440160" cy="369544"/>
            </a:xfrm>
            <a:prstGeom prst="rect">
              <a:avLst/>
            </a:prstGeom>
            <a:noFill/>
            <a:ln w="9525">
              <a:noFill/>
              <a:miter lim="800000"/>
              <a:headEnd/>
              <a:tailEnd/>
            </a:ln>
          </p:spPr>
          <p:txBody>
            <a:bodyPr>
              <a:spAutoFit/>
            </a:bodyPr>
            <a:lstStyle/>
            <a:p>
              <a:pPr algn="ctr"/>
              <a:r>
                <a:rPr lang="zh-CN" altLang="en-US" b="1" dirty="0">
                  <a:solidFill>
                    <a:srgbClr val="C00000"/>
                  </a:solidFill>
                  <a:latin typeface="微软雅黑" pitchFamily="34" charset="-122"/>
                  <a:ea typeface="微软雅黑" pitchFamily="34" charset="-122"/>
                </a:rPr>
                <a:t>无效</a:t>
              </a:r>
              <a:r>
                <a:rPr lang="zh-CN" altLang="en-US" b="1" dirty="0" smtClean="0">
                  <a:solidFill>
                    <a:srgbClr val="C00000"/>
                  </a:solidFill>
                  <a:latin typeface="微软雅黑" pitchFamily="34" charset="-122"/>
                  <a:ea typeface="微软雅黑" pitchFamily="34" charset="-122"/>
                </a:rPr>
                <a:t>等价类</a:t>
              </a:r>
              <a:endParaRPr lang="zh-CN" altLang="en-US" b="1" dirty="0">
                <a:solidFill>
                  <a:srgbClr val="C00000"/>
                </a:solidFill>
                <a:latin typeface="微软雅黑" pitchFamily="34" charset="-122"/>
                <a:ea typeface="微软雅黑" pitchFamily="34" charset="-122"/>
              </a:endParaRPr>
            </a:p>
          </p:txBody>
        </p:sp>
        <p:sp>
          <p:nvSpPr>
            <p:cNvPr id="30" name="TextBox 28"/>
            <p:cNvSpPr txBox="1">
              <a:spLocks noChangeArrowheads="1"/>
            </p:cNvSpPr>
            <p:nvPr/>
          </p:nvSpPr>
          <p:spPr bwMode="auto">
            <a:xfrm>
              <a:off x="6804248" y="5347819"/>
              <a:ext cx="1440160" cy="369544"/>
            </a:xfrm>
            <a:prstGeom prst="rect">
              <a:avLst/>
            </a:prstGeom>
            <a:noFill/>
            <a:ln w="9525">
              <a:noFill/>
              <a:miter lim="800000"/>
              <a:headEnd/>
              <a:tailEnd/>
            </a:ln>
          </p:spPr>
          <p:txBody>
            <a:bodyPr>
              <a:spAutoFit/>
            </a:bodyPr>
            <a:lstStyle/>
            <a:p>
              <a:pPr algn="ctr"/>
              <a:r>
                <a:rPr lang="zh-CN" altLang="en-US" b="1" dirty="0">
                  <a:solidFill>
                    <a:srgbClr val="C00000"/>
                  </a:solidFill>
                  <a:latin typeface="微软雅黑" pitchFamily="34" charset="-122"/>
                  <a:ea typeface="微软雅黑" pitchFamily="34" charset="-122"/>
                </a:rPr>
                <a:t>无效</a:t>
              </a:r>
              <a:r>
                <a:rPr lang="zh-CN" altLang="en-US" b="1" dirty="0" smtClean="0">
                  <a:solidFill>
                    <a:srgbClr val="C00000"/>
                  </a:solidFill>
                  <a:latin typeface="微软雅黑" pitchFamily="34" charset="-122"/>
                  <a:ea typeface="微软雅黑" pitchFamily="34" charset="-122"/>
                </a:rPr>
                <a:t>等价类</a:t>
              </a:r>
              <a:endParaRPr lang="zh-CN" altLang="en-US" b="1" dirty="0">
                <a:solidFill>
                  <a:srgbClr val="C00000"/>
                </a:solidFill>
                <a:latin typeface="微软雅黑" pitchFamily="34" charset="-122"/>
                <a:ea typeface="微软雅黑" pitchFamily="34" charset="-122"/>
              </a:endParaRPr>
            </a:p>
          </p:txBody>
        </p:sp>
      </p:grpSp>
      <p:graphicFrame>
        <p:nvGraphicFramePr>
          <p:cNvPr id="79875" name="Object 8"/>
          <p:cNvGraphicFramePr>
            <a:graphicFrameLocks noChangeAspect="1"/>
          </p:cNvGraphicFramePr>
          <p:nvPr/>
        </p:nvGraphicFramePr>
        <p:xfrm>
          <a:off x="9059552" y="4349911"/>
          <a:ext cx="914400" cy="685800"/>
        </p:xfrm>
        <a:graphic>
          <a:graphicData uri="http://schemas.openxmlformats.org/presentationml/2006/ole">
            <p:oleObj spid="_x0000_s79875" name="Document" showAsIcon="1" r:id="rId5" imgW="914400" imgH="685800" progId="Word.Document.8">
              <p:embed/>
            </p:oleObj>
          </a:graphicData>
        </a:graphic>
      </p:graphicFrame>
      <p:sp>
        <p:nvSpPr>
          <p:cNvPr id="31" name="圆角矩形 32"/>
          <p:cNvSpPr>
            <a:spLocks noChangeArrowheads="1"/>
          </p:cNvSpPr>
          <p:nvPr/>
        </p:nvSpPr>
        <p:spPr bwMode="auto">
          <a:xfrm>
            <a:off x="2961909" y="4915232"/>
            <a:ext cx="7295272" cy="1008062"/>
          </a:xfrm>
          <a:prstGeom prst="roundRect">
            <a:avLst>
              <a:gd name="adj" fmla="val 16667"/>
            </a:avLst>
          </a:prstGeom>
          <a:noFill/>
          <a:ln w="9525" algn="ctr">
            <a:solidFill>
              <a:schemeClr val="tx1"/>
            </a:solidFill>
            <a:round/>
            <a:headEnd/>
            <a:tailEnd/>
          </a:ln>
        </p:spPr>
        <p:txBody>
          <a:bodyPr lIns="79200" tIns="39600" rIns="79200" bIns="39600" anchor="ctr"/>
          <a:lstStyle/>
          <a:p>
            <a:pPr algn="r" defTabSz="801688"/>
            <a:r>
              <a:rPr lang="zh-CN" altLang="en-US" b="1" dirty="0">
                <a:solidFill>
                  <a:srgbClr val="C00000"/>
                </a:solidFill>
                <a:latin typeface="微软雅黑" pitchFamily="34" charset="-122"/>
                <a:ea typeface="微软雅黑" pitchFamily="34" charset="-122"/>
              </a:rPr>
              <a:t>无效等价类： 非国内省、市、自治区</a:t>
            </a:r>
          </a:p>
        </p:txBody>
      </p:sp>
      <p:sp>
        <p:nvSpPr>
          <p:cNvPr id="32" name="圆角矩形 34"/>
          <p:cNvSpPr>
            <a:spLocks noChangeArrowheads="1"/>
          </p:cNvSpPr>
          <p:nvPr/>
        </p:nvSpPr>
        <p:spPr bwMode="auto">
          <a:xfrm>
            <a:off x="2236304" y="4915232"/>
            <a:ext cx="3806686" cy="1008062"/>
          </a:xfrm>
          <a:prstGeom prst="roundRect">
            <a:avLst>
              <a:gd name="adj" fmla="val 16667"/>
            </a:avLst>
          </a:prstGeom>
          <a:solidFill>
            <a:srgbClr val="31A6BD"/>
          </a:solidFill>
          <a:ln w="9525" algn="ctr">
            <a:solidFill>
              <a:schemeClr val="tx1"/>
            </a:solidFill>
            <a:round/>
            <a:headEnd/>
            <a:tailEnd/>
          </a:ln>
        </p:spPr>
        <p:txBody>
          <a:bodyPr lIns="79200" tIns="39600" rIns="79200" bIns="39600" anchor="ctr"/>
          <a:lstStyle/>
          <a:p>
            <a:pPr algn="ctr" defTabSz="801688"/>
            <a:r>
              <a:rPr lang="zh-CN" altLang="en-US" b="1" dirty="0">
                <a:solidFill>
                  <a:schemeClr val="bg1"/>
                </a:solidFill>
                <a:latin typeface="微软雅黑" pitchFamily="34" charset="-122"/>
                <a:ea typeface="微软雅黑" pitchFamily="34" charset="-122"/>
              </a:rPr>
              <a:t>有效等价类： 国内省、市、自治区</a:t>
            </a:r>
          </a:p>
        </p:txBody>
      </p:sp>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12</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4461334"/>
          </a:xfrm>
        </p:spPr>
        <p:txBody>
          <a:bodyPr>
            <a:noAutofit/>
          </a:bodyPr>
          <a:lstStyle/>
          <a:p>
            <a:pPr>
              <a:lnSpc>
                <a:spcPct val="150000"/>
              </a:lnSpc>
              <a:buNone/>
              <a:defRPr/>
            </a:pPr>
            <a:r>
              <a:rPr lang="zh-CN" altLang="en-US" sz="2400" b="1" dirty="0" smtClean="0"/>
              <a:t>方法二：边界值分析方法：</a:t>
            </a:r>
            <a:endParaRPr lang="en-US" altLang="zh-CN" sz="2400" b="1" dirty="0" smtClean="0"/>
          </a:p>
          <a:p>
            <a:pPr lvl="1">
              <a:lnSpc>
                <a:spcPct val="150000"/>
              </a:lnSpc>
              <a:spcBef>
                <a:spcPct val="20000"/>
              </a:spcBef>
              <a:buFont typeface="Wingdings" pitchFamily="2" charset="2"/>
              <a:buChar char="Ø"/>
              <a:defRPr/>
            </a:pPr>
            <a:r>
              <a:rPr lang="zh-CN" altLang="en-US" sz="1600" dirty="0" smtClean="0"/>
              <a:t>经验告诉我们，大量的错误是发生在输入或输出范围的边界上。针对各种边界情况设计测试用例，可以查出更多的错误。</a:t>
            </a:r>
            <a:endParaRPr lang="en-US" altLang="zh-CN" sz="1600" dirty="0" smtClean="0"/>
          </a:p>
          <a:p>
            <a:pPr lvl="1">
              <a:lnSpc>
                <a:spcPct val="150000"/>
              </a:lnSpc>
              <a:buFont typeface="Wingdings" pitchFamily="2" charset="2"/>
              <a:buChar char="Ø"/>
              <a:defRPr/>
            </a:pPr>
            <a:r>
              <a:rPr lang="zh-CN" altLang="en-US" sz="1600" b="1" dirty="0" smtClean="0"/>
              <a:t>与等价类划分的区别：</a:t>
            </a:r>
            <a:endParaRPr lang="en-US" altLang="zh-CN" sz="1800" b="1" dirty="0" smtClean="0"/>
          </a:p>
          <a:p>
            <a:pPr lvl="2">
              <a:lnSpc>
                <a:spcPct val="150000"/>
              </a:lnSpc>
              <a:defRPr/>
            </a:pPr>
            <a:r>
              <a:rPr lang="zh-CN" altLang="en-US" sz="1400" dirty="0" smtClean="0"/>
              <a:t>不是从某等价类中挑一个作为代表，而是使这个等价类的每个边界都要作为测试条件。</a:t>
            </a:r>
            <a:endParaRPr lang="en-US" altLang="zh-CN" sz="1400" dirty="0" smtClean="0"/>
          </a:p>
          <a:p>
            <a:pPr lvl="1">
              <a:lnSpc>
                <a:spcPct val="150000"/>
              </a:lnSpc>
              <a:buFont typeface="Wingdings" pitchFamily="2" charset="2"/>
              <a:buChar char="Ø"/>
              <a:defRPr/>
            </a:pPr>
            <a:r>
              <a:rPr lang="zh-CN" altLang="en-US" sz="1600" b="1" dirty="0" smtClean="0"/>
              <a:t>使用范围：</a:t>
            </a:r>
            <a:endParaRPr lang="en-US" altLang="zh-CN" sz="1600" b="1" dirty="0" smtClean="0"/>
          </a:p>
          <a:p>
            <a:pPr lvl="1">
              <a:lnSpc>
                <a:spcPct val="150000"/>
              </a:lnSpc>
              <a:buFont typeface="Wingdings" pitchFamily="2" charset="2"/>
              <a:buChar char="Ø"/>
              <a:defRPr/>
            </a:pPr>
            <a:endParaRPr lang="en-US" altLang="zh-CN" sz="1800" dirty="0" smtClean="0"/>
          </a:p>
          <a:p>
            <a:pPr lvl="1">
              <a:lnSpc>
                <a:spcPct val="150000"/>
              </a:lnSpc>
              <a:buFont typeface="Wingdings" pitchFamily="2" charset="2"/>
              <a:buChar char="Ø"/>
              <a:defRPr/>
            </a:pPr>
            <a:endParaRPr lang="en-US" altLang="zh-CN" sz="1800" dirty="0" smtClean="0"/>
          </a:p>
          <a:p>
            <a:pPr lvl="1">
              <a:lnSpc>
                <a:spcPct val="150000"/>
              </a:lnSpc>
              <a:buFont typeface="Wingdings" pitchFamily="2" charset="2"/>
              <a:buChar char="Ø"/>
              <a:defRPr/>
            </a:pPr>
            <a:r>
              <a:rPr lang="zh-CN" altLang="en-US" sz="1600" b="1" dirty="0" smtClean="0"/>
              <a:t>边界定义：</a:t>
            </a:r>
          </a:p>
        </p:txBody>
      </p:sp>
      <p:graphicFrame>
        <p:nvGraphicFramePr>
          <p:cNvPr id="7" name="表格 19"/>
          <p:cNvGraphicFramePr>
            <a:graphicFrameLocks noGrp="1"/>
          </p:cNvGraphicFramePr>
          <p:nvPr/>
        </p:nvGraphicFramePr>
        <p:xfrm>
          <a:off x="2984676" y="3568982"/>
          <a:ext cx="6912768" cy="1249680"/>
        </p:xfrm>
        <a:graphic>
          <a:graphicData uri="http://schemas.openxmlformats.org/drawingml/2006/table">
            <a:tbl>
              <a:tblPr firstRow="1" bandRow="1">
                <a:tableStyleId>{5C22544A-7EE6-4342-B048-85BDC9FD1C3A}</a:tableStyleId>
              </a:tblPr>
              <a:tblGrid>
                <a:gridCol w="816559"/>
                <a:gridCol w="6096209"/>
              </a:tblGrid>
              <a:tr h="177924">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solidFill>
                      <a:srgbClr val="31A6BD"/>
                    </a:solidFill>
                  </a:tcPr>
                </a:tc>
                <a:tc>
                  <a:txBody>
                    <a:bodyPr/>
                    <a:lstStyle/>
                    <a:p>
                      <a:pPr algn="ctr"/>
                      <a:r>
                        <a:rPr lang="zh-CN" altLang="en-US" sz="1600" dirty="0" smtClean="0">
                          <a:latin typeface="微软雅黑" pitchFamily="34" charset="-122"/>
                          <a:ea typeface="微软雅黑" pitchFamily="34" charset="-122"/>
                        </a:rPr>
                        <a:t>条件</a:t>
                      </a:r>
                      <a:endParaRPr lang="zh-CN" altLang="en-US" sz="1600" dirty="0">
                        <a:latin typeface="微软雅黑" pitchFamily="34" charset="-122"/>
                        <a:ea typeface="微软雅黑" pitchFamily="34" charset="-122"/>
                      </a:endParaRPr>
                    </a:p>
                  </a:txBody>
                  <a:tcPr>
                    <a:solidFill>
                      <a:srgbClr val="31A6BD"/>
                    </a:solidFill>
                  </a:tcPr>
                </a:tc>
              </a:tr>
              <a:tr h="240784">
                <a:tc>
                  <a:txBody>
                    <a:bodyPr/>
                    <a:lstStyle/>
                    <a:p>
                      <a:pPr algn="ctr"/>
                      <a:r>
                        <a:rPr lang="en-US" altLang="zh-CN" sz="1400" dirty="0" smtClean="0">
                          <a:latin typeface="微软雅黑" pitchFamily="34" charset="-122"/>
                          <a:ea typeface="微软雅黑" pitchFamily="34" charset="-122"/>
                        </a:rPr>
                        <a:t>1</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输入条件规定了一个值的范围。例如：</a:t>
                      </a:r>
                      <a:r>
                        <a:rPr lang="en-US" altLang="zh-CN" sz="1400" dirty="0" smtClean="0">
                          <a:solidFill>
                            <a:schemeClr val="tx1"/>
                          </a:solidFill>
                          <a:latin typeface="微软雅黑" pitchFamily="34" charset="-122"/>
                          <a:ea typeface="微软雅黑" pitchFamily="34" charset="-122"/>
                        </a:rPr>
                        <a:t>1900&lt;=year&lt;=2050</a:t>
                      </a:r>
                    </a:p>
                  </a:txBody>
                  <a:tcPr/>
                </a:tc>
              </a:tr>
              <a:tr h="152008">
                <a:tc>
                  <a:txBody>
                    <a:bodyPr/>
                    <a:lstStyle/>
                    <a:p>
                      <a:pPr algn="ctr"/>
                      <a:r>
                        <a:rPr lang="en-US" altLang="zh-CN" sz="1400" dirty="0" smtClean="0">
                          <a:latin typeface="微软雅黑" pitchFamily="34" charset="-122"/>
                          <a:ea typeface="微软雅黑" pitchFamily="34" charset="-122"/>
                        </a:rPr>
                        <a:t>2</a:t>
                      </a:r>
                      <a:endParaRPr lang="zh-CN" altLang="en-US" sz="1400" dirty="0">
                        <a:latin typeface="微软雅黑" pitchFamily="34" charset="-122"/>
                        <a:ea typeface="微软雅黑" pitchFamily="34" charset="-122"/>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输入条件规定了值的个数。例如：</a:t>
                      </a:r>
                      <a:r>
                        <a:rPr lang="zh-CN" altLang="en-US" sz="1400" dirty="0" smtClean="0">
                          <a:solidFill>
                            <a:schemeClr val="tx1"/>
                          </a:solidFill>
                          <a:latin typeface="微软雅黑" pitchFamily="34" charset="-122"/>
                          <a:ea typeface="微软雅黑" pitchFamily="34" charset="-122"/>
                        </a:rPr>
                        <a:t>服务器仅支持</a:t>
                      </a:r>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个客户端连接</a:t>
                      </a:r>
                    </a:p>
                  </a:txBody>
                  <a:tcPr/>
                </a:tc>
              </a:tr>
              <a:tr h="207248">
                <a:tc>
                  <a:txBody>
                    <a:bodyPr/>
                    <a:lstStyle/>
                    <a:p>
                      <a:pPr algn="ctr"/>
                      <a:r>
                        <a:rPr lang="en-US" altLang="zh-CN" sz="1400" dirty="0" smtClean="0">
                          <a:latin typeface="微软雅黑" pitchFamily="34" charset="-122"/>
                          <a:ea typeface="微软雅黑" pitchFamily="34" charset="-122"/>
                        </a:rPr>
                        <a:t>3</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输入条件规定了值的先后。例如：</a:t>
                      </a:r>
                      <a:r>
                        <a:rPr lang="zh-CN" altLang="en-US" sz="1400" dirty="0" smtClean="0">
                          <a:solidFill>
                            <a:schemeClr val="tx1"/>
                          </a:solidFill>
                          <a:latin typeface="微软雅黑" pitchFamily="34" charset="-122"/>
                          <a:ea typeface="微软雅黑" pitchFamily="34" charset="-122"/>
                        </a:rPr>
                        <a:t>｛</a:t>
                      </a:r>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a:t>
                      </a:r>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a:t>
                      </a:r>
                      <a:r>
                        <a:rPr lang="en-US" altLang="zh-CN" sz="1400" dirty="0" smtClean="0">
                          <a:solidFill>
                            <a:schemeClr val="tx1"/>
                          </a:solidFill>
                          <a:latin typeface="微软雅黑" pitchFamily="34" charset="-122"/>
                          <a:ea typeface="微软雅黑" pitchFamily="34" charset="-122"/>
                        </a:rPr>
                        <a:t>5</a:t>
                      </a:r>
                      <a:r>
                        <a:rPr lang="zh-CN" altLang="en-US" sz="1400" dirty="0" smtClean="0">
                          <a:solidFill>
                            <a:schemeClr val="tx1"/>
                          </a:solidFill>
                          <a:latin typeface="微软雅黑" pitchFamily="34" charset="-122"/>
                          <a:ea typeface="微软雅黑" pitchFamily="34" charset="-122"/>
                        </a:rPr>
                        <a:t>｝</a:t>
                      </a:r>
                    </a:p>
                  </a:txBody>
                  <a:tcPr/>
                </a:tc>
              </a:tr>
            </a:tbl>
          </a:graphicData>
        </a:graphic>
      </p:graphicFrame>
      <p:graphicFrame>
        <p:nvGraphicFramePr>
          <p:cNvPr id="8" name="表格 21"/>
          <p:cNvGraphicFramePr>
            <a:graphicFrameLocks noGrp="1"/>
          </p:cNvGraphicFramePr>
          <p:nvPr/>
        </p:nvGraphicFramePr>
        <p:xfrm>
          <a:off x="2984342" y="4951390"/>
          <a:ext cx="6912768" cy="1249680"/>
        </p:xfrm>
        <a:graphic>
          <a:graphicData uri="http://schemas.openxmlformats.org/drawingml/2006/table">
            <a:tbl>
              <a:tblPr firstRow="1" bandRow="1">
                <a:tableStyleId>{5C22544A-7EE6-4342-B048-85BDC9FD1C3A}</a:tableStyleId>
              </a:tblPr>
              <a:tblGrid>
                <a:gridCol w="816559"/>
                <a:gridCol w="6096209"/>
              </a:tblGrid>
              <a:tr h="154865">
                <a:tc>
                  <a:txBody>
                    <a:bodyPr/>
                    <a:lstStyle/>
                    <a:p>
                      <a:pPr algn="ctr"/>
                      <a:r>
                        <a:rPr lang="zh-CN" altLang="en-US" sz="1600" dirty="0" smtClean="0">
                          <a:latin typeface="微软雅黑" pitchFamily="34" charset="-122"/>
                          <a:ea typeface="微软雅黑" pitchFamily="34" charset="-122"/>
                        </a:rPr>
                        <a:t>类型</a:t>
                      </a:r>
                      <a:endParaRPr lang="zh-CN" altLang="en-US" sz="1600" dirty="0">
                        <a:latin typeface="微软雅黑" pitchFamily="34" charset="-122"/>
                        <a:ea typeface="微软雅黑" pitchFamily="34" charset="-122"/>
                      </a:endParaRPr>
                    </a:p>
                  </a:txBody>
                  <a:tcPr>
                    <a:solidFill>
                      <a:srgbClr val="31A6BD"/>
                    </a:solidFill>
                  </a:tcPr>
                </a:tc>
                <a:tc>
                  <a:txBody>
                    <a:bodyPr/>
                    <a:lstStyle/>
                    <a:p>
                      <a:pPr algn="ctr"/>
                      <a:r>
                        <a:rPr lang="zh-CN" altLang="en-US" sz="1600" dirty="0" smtClean="0">
                          <a:latin typeface="微软雅黑" pitchFamily="34" charset="-122"/>
                          <a:ea typeface="微软雅黑" pitchFamily="34" charset="-122"/>
                        </a:rPr>
                        <a:t>意义</a:t>
                      </a:r>
                      <a:endParaRPr lang="zh-CN" altLang="en-US" sz="1600" dirty="0">
                        <a:latin typeface="微软雅黑" pitchFamily="34" charset="-122"/>
                        <a:ea typeface="微软雅黑" pitchFamily="34" charset="-122"/>
                      </a:endParaRPr>
                    </a:p>
                  </a:txBody>
                  <a:tcPr>
                    <a:solidFill>
                      <a:srgbClr val="31A6BD"/>
                    </a:solidFill>
                  </a:tcPr>
                </a:tc>
              </a:tr>
              <a:tr h="0">
                <a:tc>
                  <a:txBody>
                    <a:bodyPr/>
                    <a:lstStyle/>
                    <a:p>
                      <a:pPr algn="ctr"/>
                      <a:r>
                        <a:rPr lang="zh-CN" altLang="en-US" sz="1400" dirty="0" smtClean="0">
                          <a:latin typeface="微软雅黑" pitchFamily="34" charset="-122"/>
                          <a:ea typeface="微软雅黑" pitchFamily="34" charset="-122"/>
                        </a:rPr>
                        <a:t>上点</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微软雅黑" pitchFamily="34" charset="-122"/>
                          <a:ea typeface="微软雅黑" pitchFamily="34" charset="-122"/>
                        </a:rPr>
                        <a:t>域边界上的点</a:t>
                      </a:r>
                      <a:endParaRPr lang="en-US" altLang="zh-CN" sz="1400" dirty="0" smtClean="0">
                        <a:solidFill>
                          <a:schemeClr val="tx1"/>
                        </a:solidFill>
                        <a:latin typeface="微软雅黑" pitchFamily="34" charset="-122"/>
                        <a:ea typeface="微软雅黑" pitchFamily="34" charset="-122"/>
                      </a:endParaRPr>
                    </a:p>
                  </a:txBody>
                  <a:tcPr/>
                </a:tc>
              </a:tr>
              <a:tr h="152008">
                <a:tc>
                  <a:txBody>
                    <a:bodyPr/>
                    <a:lstStyle/>
                    <a:p>
                      <a:pPr algn="ctr"/>
                      <a:r>
                        <a:rPr lang="zh-CN" altLang="en-US" sz="1400" dirty="0" smtClean="0">
                          <a:solidFill>
                            <a:schemeClr val="tx1"/>
                          </a:solidFill>
                          <a:latin typeface="微软雅黑" pitchFamily="34" charset="-122"/>
                          <a:ea typeface="微软雅黑" pitchFamily="34" charset="-122"/>
                        </a:rPr>
                        <a:t>离点</a:t>
                      </a:r>
                      <a:endParaRPr lang="zh-CN" altLang="en-US" sz="1400" dirty="0">
                        <a:latin typeface="微软雅黑" pitchFamily="34" charset="-122"/>
                        <a:ea typeface="微软雅黑" pitchFamily="34" charset="-122"/>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微软雅黑" pitchFamily="34" charset="-122"/>
                          <a:ea typeface="微软雅黑" pitchFamily="34" charset="-122"/>
                        </a:rPr>
                        <a:t>离上点最近的点，是闭区间，  就在域范围外，是开区间就在范围内</a:t>
                      </a:r>
                    </a:p>
                  </a:txBody>
                  <a:tcPr/>
                </a:tc>
              </a:tr>
              <a:tr h="207248">
                <a:tc>
                  <a:txBody>
                    <a:bodyPr/>
                    <a:lstStyle/>
                    <a:p>
                      <a:pPr algn="ctr"/>
                      <a:r>
                        <a:rPr lang="zh-CN" altLang="en-US" sz="1400" dirty="0" smtClean="0">
                          <a:solidFill>
                            <a:schemeClr val="tx1"/>
                          </a:solidFill>
                          <a:latin typeface="微软雅黑" pitchFamily="34" charset="-122"/>
                          <a:ea typeface="微软雅黑" pitchFamily="34" charset="-122"/>
                        </a:rPr>
                        <a:t>内点</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latin typeface="微软雅黑" pitchFamily="34" charset="-122"/>
                          <a:ea typeface="微软雅黑" pitchFamily="34" charset="-122"/>
                        </a:rPr>
                        <a:t>域内的任意点</a:t>
                      </a:r>
                    </a:p>
                  </a:txBody>
                  <a:tcPr/>
                </a:tc>
              </a:tr>
            </a:tbl>
          </a:graphicData>
        </a:graphic>
      </p:graphicFrame>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13</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4236759"/>
          </a:xfrm>
        </p:spPr>
        <p:txBody>
          <a:bodyPr>
            <a:noAutofit/>
          </a:bodyPr>
          <a:lstStyle/>
          <a:p>
            <a:pPr marL="230400" lvl="1" indent="-230400">
              <a:lnSpc>
                <a:spcPct val="150000"/>
              </a:lnSpc>
              <a:spcBef>
                <a:spcPts val="1000"/>
              </a:spcBef>
              <a:buNone/>
              <a:defRPr/>
            </a:pPr>
            <a:r>
              <a:rPr lang="zh-CN" altLang="en-US" b="1" dirty="0" smtClean="0"/>
              <a:t>边界值分析应用实例：</a:t>
            </a:r>
            <a:endParaRPr lang="en-US" altLang="zh-CN" b="1" dirty="0" smtClean="0"/>
          </a:p>
          <a:p>
            <a:pPr lvl="1">
              <a:lnSpc>
                <a:spcPct val="150000"/>
              </a:lnSpc>
              <a:buFont typeface="Wingdings" pitchFamily="2" charset="2"/>
              <a:buChar char="Ø"/>
              <a:defRPr/>
            </a:pPr>
            <a:r>
              <a:rPr lang="zh-CN" altLang="en-US" sz="1800" b="1" dirty="0" smtClean="0"/>
              <a:t>需求：</a:t>
            </a:r>
            <a:r>
              <a:rPr lang="zh-CN" altLang="en-US" sz="1800" dirty="0" smtClean="0"/>
              <a:t>地铁计费系统中规定</a:t>
            </a:r>
            <a:r>
              <a:rPr lang="zh-CN" altLang="zh-CN" sz="1800" dirty="0" smtClean="0"/>
              <a:t>进站时间为</a:t>
            </a:r>
            <a:r>
              <a:rPr lang="en-US" altLang="zh-CN" sz="1800" dirty="0" smtClean="0"/>
              <a:t>[10:00,11:00</a:t>
            </a:r>
            <a:r>
              <a:rPr lang="zh-CN" altLang="zh-CN" sz="1800" dirty="0" smtClean="0"/>
              <a:t>）时，所有类型的卡以基本票价的</a:t>
            </a:r>
            <a:r>
              <a:rPr lang="en-US" altLang="zh-CN" sz="1800" dirty="0" smtClean="0"/>
              <a:t>5</a:t>
            </a:r>
            <a:r>
              <a:rPr lang="zh-CN" altLang="zh-CN" sz="1800" dirty="0" smtClean="0"/>
              <a:t>折作为扣费票价</a:t>
            </a:r>
            <a:r>
              <a:rPr lang="zh-CN" altLang="en-US" sz="1800" dirty="0" smtClean="0"/>
              <a:t>；</a:t>
            </a:r>
            <a:endParaRPr lang="en-US" altLang="zh-CN" sz="1800" dirty="0" smtClean="0"/>
          </a:p>
          <a:p>
            <a:pPr lvl="1">
              <a:lnSpc>
                <a:spcPct val="150000"/>
              </a:lnSpc>
              <a:buFont typeface="Wingdings" pitchFamily="2" charset="2"/>
              <a:buChar char="Ø"/>
              <a:defRPr/>
            </a:pPr>
            <a:r>
              <a:rPr lang="zh-CN" altLang="en-US" sz="1800" b="1" dirty="0" smtClean="0"/>
              <a:t>确定边界值：</a:t>
            </a:r>
            <a:endParaRPr lang="en-US" altLang="zh-CN" sz="1800" b="1" dirty="0" smtClean="0"/>
          </a:p>
          <a:p>
            <a:pPr lvl="1">
              <a:lnSpc>
                <a:spcPct val="150000"/>
              </a:lnSpc>
              <a:buFont typeface="Wingdings" pitchFamily="2" charset="2"/>
              <a:buChar char="Ø"/>
              <a:defRPr/>
            </a:pPr>
            <a:endParaRPr lang="en-US" altLang="zh-CN" sz="1800" dirty="0" smtClean="0"/>
          </a:p>
          <a:p>
            <a:pPr lvl="1">
              <a:lnSpc>
                <a:spcPct val="150000"/>
              </a:lnSpc>
              <a:buFont typeface="Wingdings" pitchFamily="2" charset="2"/>
              <a:buChar char="Ø"/>
              <a:defRPr/>
            </a:pPr>
            <a:endParaRPr lang="en-US" altLang="zh-CN" sz="1800" dirty="0" smtClean="0"/>
          </a:p>
          <a:p>
            <a:pPr lvl="1">
              <a:lnSpc>
                <a:spcPct val="150000"/>
              </a:lnSpc>
              <a:buFont typeface="Wingdings" pitchFamily="2" charset="2"/>
              <a:buChar char="Ø"/>
              <a:defRPr/>
            </a:pPr>
            <a:r>
              <a:rPr lang="zh-CN" altLang="en-US" sz="1800" b="1" dirty="0" smtClean="0"/>
              <a:t>生成测试用例：</a:t>
            </a:r>
          </a:p>
        </p:txBody>
      </p:sp>
      <p:graphicFrame>
        <p:nvGraphicFramePr>
          <p:cNvPr id="9" name="表格 7"/>
          <p:cNvGraphicFramePr>
            <a:graphicFrameLocks noGrp="1"/>
          </p:cNvGraphicFramePr>
          <p:nvPr/>
        </p:nvGraphicFramePr>
        <p:xfrm>
          <a:off x="3548335" y="2971741"/>
          <a:ext cx="6912767" cy="944880"/>
        </p:xfrm>
        <a:graphic>
          <a:graphicData uri="http://schemas.openxmlformats.org/drawingml/2006/table">
            <a:tbl>
              <a:tblPr firstRow="1" bandRow="1">
                <a:tableStyleId>{5C22544A-7EE6-4342-B048-85BDC9FD1C3A}</a:tableStyleId>
              </a:tblPr>
              <a:tblGrid>
                <a:gridCol w="1872208"/>
                <a:gridCol w="1656184"/>
                <a:gridCol w="1584176"/>
                <a:gridCol w="1800199"/>
              </a:tblGrid>
              <a:tr h="216024">
                <a:tc>
                  <a:txBody>
                    <a:bodyPr/>
                    <a:lstStyle/>
                    <a:p>
                      <a:pPr algn="ctr"/>
                      <a:endParaRPr lang="zh-CN" altLang="en-US" sz="14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上点</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离点</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内点</a:t>
                      </a:r>
                      <a:endParaRPr lang="zh-CN" altLang="en-US" sz="1600" dirty="0">
                        <a:latin typeface="微软雅黑" pitchFamily="34" charset="-122"/>
                        <a:ea typeface="微软雅黑" pitchFamily="34" charset="-122"/>
                      </a:endParaRPr>
                    </a:p>
                  </a:txBody>
                  <a:tcPr anchor="ctr">
                    <a:solidFill>
                      <a:srgbClr val="31A6BD"/>
                    </a:solidFill>
                  </a:tcPr>
                </a:tc>
              </a:tr>
              <a:tr h="240784">
                <a:tc>
                  <a:txBody>
                    <a:bodyPr/>
                    <a:lstStyle/>
                    <a:p>
                      <a:pPr marL="0" algn="ctr" defTabSz="914400" rtl="0" eaLnBrk="1" latinLnBrk="0" hangingPunct="1"/>
                      <a:r>
                        <a:rPr lang="en-US" altLang="zh-CN" sz="1400" kern="1200" dirty="0" smtClean="0">
                          <a:solidFill>
                            <a:schemeClr val="dk1"/>
                          </a:solidFill>
                          <a:latin typeface="微软雅黑" pitchFamily="34" charset="-122"/>
                          <a:ea typeface="微软雅黑" pitchFamily="34" charset="-122"/>
                          <a:cs typeface="+mn-cs"/>
                        </a:rPr>
                        <a:t>Min</a:t>
                      </a:r>
                      <a:endParaRPr lang="zh-CN" altLang="en-US" sz="1400" kern="1200" dirty="0" smtClean="0">
                        <a:solidFill>
                          <a:schemeClr val="dk1"/>
                        </a:solidFill>
                        <a:latin typeface="微软雅黑" pitchFamily="34" charset="-122"/>
                        <a:ea typeface="微软雅黑" pitchFamily="34" charset="-122"/>
                        <a:cs typeface="+mn-cs"/>
                      </a:endParaRPr>
                    </a:p>
                  </a:txBody>
                  <a:tcPr anchor="ct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00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09</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59</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30</a:t>
                      </a:r>
                    </a:p>
                  </a:txBody>
                  <a:tcPr anchor="ctr" horzOverflow="overflow"/>
                </a:tc>
              </a:tr>
              <a:tr h="152008">
                <a:tc>
                  <a:txBody>
                    <a:bodyPr/>
                    <a:lstStyle/>
                    <a:p>
                      <a:pPr marL="0" algn="ctr" defTabSz="914400" rtl="0" eaLnBrk="1" latinLnBrk="0" hangingPunct="1"/>
                      <a:r>
                        <a:rPr lang="en-US" altLang="zh-CN" sz="1400" kern="1200" dirty="0" smtClean="0">
                          <a:solidFill>
                            <a:schemeClr val="dk1"/>
                          </a:solidFill>
                          <a:latin typeface="微软雅黑" pitchFamily="34" charset="-122"/>
                          <a:ea typeface="微软雅黑" pitchFamily="34" charset="-122"/>
                          <a:cs typeface="+mn-cs"/>
                        </a:rPr>
                        <a:t>Max</a:t>
                      </a:r>
                      <a:endParaRPr lang="zh-CN" altLang="en-US" sz="1400" kern="1200" dirty="0" smtClean="0">
                        <a:solidFill>
                          <a:schemeClr val="dk1"/>
                        </a:solidFill>
                        <a:latin typeface="微软雅黑" pitchFamily="34" charset="-122"/>
                        <a:ea typeface="微软雅黑" pitchFamily="34" charset="-122"/>
                        <a:cs typeface="+mn-cs"/>
                      </a:endParaRPr>
                    </a:p>
                  </a:txBody>
                  <a:tcPr anchor="ct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11</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00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59</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30</a:t>
                      </a:r>
                    </a:p>
                  </a:txBody>
                  <a:tcPr anchor="ctr" horzOverflow="overflow"/>
                </a:tc>
              </a:tr>
            </a:tbl>
          </a:graphicData>
        </a:graphic>
      </p:graphicFrame>
      <p:graphicFrame>
        <p:nvGraphicFramePr>
          <p:cNvPr id="10" name="表格 8"/>
          <p:cNvGraphicFramePr>
            <a:graphicFrameLocks noGrp="1"/>
          </p:cNvGraphicFramePr>
          <p:nvPr/>
        </p:nvGraphicFramePr>
        <p:xfrm>
          <a:off x="3538400" y="4311790"/>
          <a:ext cx="6912767" cy="1859280"/>
        </p:xfrm>
        <a:graphic>
          <a:graphicData uri="http://schemas.openxmlformats.org/drawingml/2006/table">
            <a:tbl>
              <a:tblPr firstRow="1" bandRow="1">
                <a:tableStyleId>{5C22544A-7EE6-4342-B048-85BDC9FD1C3A}</a:tableStyleId>
              </a:tblPr>
              <a:tblGrid>
                <a:gridCol w="1080120"/>
                <a:gridCol w="2448272"/>
                <a:gridCol w="3384375"/>
              </a:tblGrid>
              <a:tr h="216024">
                <a:tc>
                  <a:txBody>
                    <a:bodyPr/>
                    <a:lstStyle/>
                    <a:p>
                      <a:pPr algn="ctr"/>
                      <a:r>
                        <a:rPr lang="zh-CN" altLang="en-US" sz="1600" dirty="0" smtClean="0">
                          <a:latin typeface="微软雅黑" pitchFamily="34" charset="-122"/>
                          <a:ea typeface="微软雅黑" pitchFamily="34" charset="-122"/>
                        </a:rPr>
                        <a:t>用例</a:t>
                      </a:r>
                      <a:r>
                        <a:rPr lang="en-US" altLang="zh-CN" sz="1600" dirty="0" smtClean="0">
                          <a:latin typeface="微软雅黑" pitchFamily="34" charset="-122"/>
                          <a:ea typeface="微软雅黑" pitchFamily="34" charset="-122"/>
                        </a:rPr>
                        <a:t>ID</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进站时间</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覆盖边界值</a:t>
                      </a:r>
                      <a:endParaRPr lang="zh-CN" altLang="en-US" sz="1600" dirty="0">
                        <a:latin typeface="微软雅黑" pitchFamily="34" charset="-122"/>
                        <a:ea typeface="微软雅黑" pitchFamily="34" charset="-122"/>
                      </a:endParaRPr>
                    </a:p>
                  </a:txBody>
                  <a:tcPr anchor="ctr">
                    <a:solidFill>
                      <a:srgbClr val="31A6BD"/>
                    </a:solidFill>
                  </a:tcPr>
                </a:tc>
              </a:tr>
              <a:tr h="2407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00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上点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1520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2</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11</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00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上点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1520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3</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09</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59</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离点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1520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4</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59</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离点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1520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5</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10</a:t>
                      </a:r>
                      <a:r>
                        <a:rPr lang="zh-CN" altLang="en-US" sz="1400" kern="1200" dirty="0" smtClean="0">
                          <a:solidFill>
                            <a:schemeClr val="dk1"/>
                          </a:solidFill>
                          <a:latin typeface="微软雅黑" pitchFamily="34" charset="-122"/>
                          <a:ea typeface="微软雅黑" pitchFamily="34" charset="-122"/>
                          <a:cs typeface="+mn-cs"/>
                        </a:rPr>
                        <a:t>：</a:t>
                      </a:r>
                      <a:r>
                        <a:rPr lang="en-US" altLang="zh-CN" sz="1400" kern="1200" dirty="0" smtClean="0">
                          <a:solidFill>
                            <a:schemeClr val="dk1"/>
                          </a:solidFill>
                          <a:latin typeface="微软雅黑" pitchFamily="34" charset="-122"/>
                          <a:ea typeface="微软雅黑" pitchFamily="34" charset="-122"/>
                          <a:cs typeface="+mn-cs"/>
                        </a:rPr>
                        <a:t>30</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内点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bl>
          </a:graphicData>
        </a:graphic>
      </p:graphicFrame>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14</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2027922"/>
          </a:xfrm>
        </p:spPr>
        <p:txBody>
          <a:bodyPr>
            <a:noAutofit/>
          </a:bodyPr>
          <a:lstStyle/>
          <a:p>
            <a:pPr>
              <a:lnSpc>
                <a:spcPct val="150000"/>
              </a:lnSpc>
              <a:buNone/>
              <a:defRPr/>
            </a:pPr>
            <a:r>
              <a:rPr lang="zh-CN" altLang="en-US" sz="2400" b="1" dirty="0" smtClean="0"/>
              <a:t>方法三：判定表方法：</a:t>
            </a:r>
            <a:endParaRPr lang="en-US" altLang="zh-CN" sz="2400" b="1" dirty="0" smtClean="0"/>
          </a:p>
          <a:p>
            <a:pPr lvl="1">
              <a:lnSpc>
                <a:spcPct val="150000"/>
              </a:lnSpc>
              <a:spcBef>
                <a:spcPct val="20000"/>
              </a:spcBef>
              <a:buFont typeface="Wingdings" pitchFamily="2" charset="2"/>
              <a:buChar char="Ø"/>
              <a:defRPr/>
            </a:pPr>
            <a:r>
              <a:rPr lang="zh-CN" altLang="en-US" sz="1800" dirty="0" smtClean="0"/>
              <a:t>对多个条件的组合进行分析，从而设计测试用例来覆盖各种组合。是分析和表达多逻辑条件下执行不同操作的情况下的工具。</a:t>
            </a:r>
            <a:endParaRPr lang="en-US" altLang="zh-CN" sz="1800" dirty="0" smtClean="0"/>
          </a:p>
          <a:p>
            <a:pPr lvl="1">
              <a:lnSpc>
                <a:spcPct val="150000"/>
              </a:lnSpc>
              <a:buFont typeface="Wingdings" pitchFamily="2" charset="2"/>
              <a:buChar char="Ø"/>
              <a:defRPr/>
            </a:pPr>
            <a:r>
              <a:rPr lang="zh-CN" altLang="en-US" sz="1800" b="1" dirty="0" smtClean="0"/>
              <a:t>五个概念：</a:t>
            </a:r>
            <a:endParaRPr lang="en-US" altLang="zh-CN" sz="1800" b="1" dirty="0" smtClean="0"/>
          </a:p>
        </p:txBody>
      </p:sp>
      <p:graphicFrame>
        <p:nvGraphicFramePr>
          <p:cNvPr id="9" name="表格 5"/>
          <p:cNvGraphicFramePr>
            <a:graphicFrameLocks noGrp="1"/>
          </p:cNvGraphicFramePr>
          <p:nvPr/>
        </p:nvGraphicFramePr>
        <p:xfrm>
          <a:off x="5181253" y="3222748"/>
          <a:ext cx="5842137" cy="2598419"/>
        </p:xfrm>
        <a:graphic>
          <a:graphicData uri="http://schemas.openxmlformats.org/drawingml/2006/table">
            <a:tbl>
              <a:tblPr firstRow="1" bandRow="1">
                <a:tableStyleId>{5C22544A-7EE6-4342-B048-85BDC9FD1C3A}</a:tableStyleId>
              </a:tblPr>
              <a:tblGrid>
                <a:gridCol w="697568"/>
                <a:gridCol w="871961"/>
                <a:gridCol w="4272608"/>
              </a:tblGrid>
              <a:tr h="335143">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概念</a:t>
                      </a:r>
                      <a:endParaRPr lang="zh-CN" altLang="en-US" sz="1600" dirty="0">
                        <a:latin typeface="微软雅黑" pitchFamily="34" charset="-122"/>
                        <a:ea typeface="微软雅黑" pitchFamily="34" charset="-122"/>
                      </a:endParaRPr>
                    </a:p>
                  </a:txBody>
                  <a:tcPr anchor="ctr">
                    <a:solidFill>
                      <a:srgbClr val="31A6BD"/>
                    </a:solidFill>
                  </a:tcPr>
                </a:tc>
                <a:tc>
                  <a:txBody>
                    <a:bodyPr/>
                    <a:lstStyle/>
                    <a:p>
                      <a:pPr algn="ctr"/>
                      <a:r>
                        <a:rPr lang="zh-CN" altLang="en-US" sz="1600" dirty="0" smtClean="0">
                          <a:latin typeface="微软雅黑" pitchFamily="34" charset="-122"/>
                          <a:ea typeface="微软雅黑" pitchFamily="34" charset="-122"/>
                        </a:rPr>
                        <a:t>概念描述</a:t>
                      </a:r>
                      <a:endParaRPr lang="zh-CN" altLang="en-US" sz="1600" dirty="0">
                        <a:latin typeface="微软雅黑" pitchFamily="34" charset="-122"/>
                        <a:ea typeface="微软雅黑" pitchFamily="34" charset="-122"/>
                      </a:endParaRPr>
                    </a:p>
                  </a:txBody>
                  <a:tcPr anchor="ctr">
                    <a:solidFill>
                      <a:srgbClr val="31A6BD"/>
                    </a:solidFill>
                  </a:tcPr>
                </a:tc>
              </a:tr>
              <a:tr h="3351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1</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条件桩</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问题的输入条件列出问题的所有条件。</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3351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2</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动作桩</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列出问题规定可能采取的动作。（动作的顺序也没有约束）</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5565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3</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条件项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每一个输入条件的具体值列出针对条件的具体赋值，即每个条件可以取的真、假值</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3351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4</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动作项</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具体动作列出在条件项（各种取值）组合情况下应该采取的动作</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r h="3351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1400" kern="1200" dirty="0" smtClean="0">
                          <a:solidFill>
                            <a:schemeClr val="dk1"/>
                          </a:solidFill>
                          <a:latin typeface="微软雅黑" pitchFamily="34" charset="-122"/>
                          <a:ea typeface="微软雅黑" pitchFamily="34" charset="-122"/>
                          <a:cs typeface="+mn-cs"/>
                        </a:rPr>
                        <a:t>5</a:t>
                      </a: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规则</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1400" kern="1200" dirty="0" smtClean="0">
                          <a:solidFill>
                            <a:schemeClr val="dk1"/>
                          </a:solidFill>
                          <a:latin typeface="微软雅黑" pitchFamily="34" charset="-122"/>
                          <a:ea typeface="微软雅黑" pitchFamily="34" charset="-122"/>
                          <a:cs typeface="+mn-cs"/>
                        </a:rPr>
                        <a:t>任何一个条件组合的特定取值及其要执行的相应操作</a:t>
                      </a:r>
                      <a:endParaRPr lang="en-US" altLang="zh-CN" sz="1400" kern="1200" dirty="0" smtClean="0">
                        <a:solidFill>
                          <a:schemeClr val="dk1"/>
                        </a:solidFill>
                        <a:latin typeface="微软雅黑" pitchFamily="34" charset="-122"/>
                        <a:ea typeface="微软雅黑" pitchFamily="34" charset="-122"/>
                        <a:cs typeface="+mn-cs"/>
                      </a:endParaRPr>
                    </a:p>
                  </a:txBody>
                  <a:tcPr anchor="ctr" horzOverflow="overflow"/>
                </a:tc>
              </a:tr>
            </a:tbl>
          </a:graphicData>
        </a:graphic>
      </p:graphicFrame>
      <p:pic>
        <p:nvPicPr>
          <p:cNvPr id="10" name="Picture 2"/>
          <p:cNvPicPr>
            <a:picLocks noChangeAspect="1" noChangeArrowheads="1"/>
          </p:cNvPicPr>
          <p:nvPr/>
        </p:nvPicPr>
        <p:blipFill>
          <a:blip r:embed="rId4" cstate="print"/>
          <a:srcRect/>
          <a:stretch>
            <a:fillRect/>
          </a:stretch>
        </p:blipFill>
        <p:spPr bwMode="auto">
          <a:xfrm>
            <a:off x="1008000" y="3307240"/>
            <a:ext cx="3667249" cy="2541658"/>
          </a:xfrm>
          <a:prstGeom prst="rect">
            <a:avLst/>
          </a:prstGeom>
          <a:noFill/>
          <a:ln w="9525" algn="ctr">
            <a:noFill/>
            <a:miter lim="800000"/>
            <a:headEnd/>
            <a:tailEnd/>
          </a:ln>
        </p:spPr>
      </p:pic>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常见的测试用例设计方法</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15</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2912510"/>
          </a:xfrm>
        </p:spPr>
        <p:txBody>
          <a:bodyPr>
            <a:noAutofit/>
          </a:bodyPr>
          <a:lstStyle/>
          <a:p>
            <a:pPr marL="230400" lvl="1">
              <a:lnSpc>
                <a:spcPct val="150000"/>
              </a:lnSpc>
              <a:spcBef>
                <a:spcPts val="1000"/>
              </a:spcBef>
              <a:buNone/>
              <a:defRPr/>
            </a:pPr>
            <a:r>
              <a:rPr lang="zh-CN" altLang="en-US" b="1" dirty="0" smtClean="0"/>
              <a:t>判定表方法步骤：</a:t>
            </a:r>
            <a:endParaRPr lang="en-US" altLang="zh-CN" b="1" dirty="0" smtClean="0"/>
          </a:p>
          <a:p>
            <a:pPr lvl="1">
              <a:lnSpc>
                <a:spcPct val="150000"/>
              </a:lnSpc>
              <a:defRPr/>
            </a:pPr>
            <a:r>
              <a:rPr lang="en-US" altLang="zh-CN" sz="1400" dirty="0" smtClean="0"/>
              <a:t>Step1: </a:t>
            </a:r>
            <a:r>
              <a:rPr lang="zh-CN" altLang="en-US" sz="1400" dirty="0" smtClean="0"/>
              <a:t>列出所有的条件桩和动作桩；</a:t>
            </a:r>
            <a:endParaRPr lang="en-US" altLang="zh-CN" sz="1400" dirty="0" smtClean="0"/>
          </a:p>
          <a:p>
            <a:pPr lvl="1">
              <a:lnSpc>
                <a:spcPct val="150000"/>
              </a:lnSpc>
              <a:defRPr/>
            </a:pPr>
            <a:r>
              <a:rPr lang="en-US" altLang="zh-CN" sz="1400" dirty="0" smtClean="0"/>
              <a:t>Step2: </a:t>
            </a:r>
            <a:r>
              <a:rPr lang="zh-CN" altLang="en-US" sz="1400" dirty="0" smtClean="0"/>
              <a:t>填入条件项；</a:t>
            </a:r>
            <a:endParaRPr lang="en-US" altLang="zh-CN" sz="1400" dirty="0" smtClean="0"/>
          </a:p>
          <a:p>
            <a:pPr lvl="1">
              <a:lnSpc>
                <a:spcPct val="150000"/>
              </a:lnSpc>
              <a:defRPr/>
            </a:pPr>
            <a:r>
              <a:rPr lang="en-US" altLang="zh-CN" sz="1400" dirty="0" smtClean="0"/>
              <a:t>Step3: </a:t>
            </a:r>
            <a:r>
              <a:rPr lang="zh-CN" altLang="en-US" sz="1400" dirty="0" smtClean="0"/>
              <a:t>填入动作项、制定初始判定表；</a:t>
            </a:r>
            <a:endParaRPr lang="en-US" altLang="zh-CN" sz="1400" dirty="0" smtClean="0"/>
          </a:p>
          <a:p>
            <a:pPr lvl="1">
              <a:lnSpc>
                <a:spcPct val="150000"/>
              </a:lnSpc>
              <a:defRPr/>
            </a:pPr>
            <a:r>
              <a:rPr lang="en-US" altLang="zh-CN" sz="1400" dirty="0" smtClean="0"/>
              <a:t>Step4: </a:t>
            </a:r>
            <a:r>
              <a:rPr lang="zh-CN" altLang="en-US" sz="1400" dirty="0" smtClean="0"/>
              <a:t>合并相似规则或相同动作（可以结合等价类、边界值方法进行合并）；</a:t>
            </a:r>
            <a:endParaRPr lang="en-US" altLang="zh-CN" sz="1400" dirty="0" smtClean="0"/>
          </a:p>
          <a:p>
            <a:pPr marL="230400" lvl="1">
              <a:lnSpc>
                <a:spcPct val="150000"/>
              </a:lnSpc>
              <a:spcBef>
                <a:spcPts val="1000"/>
              </a:spcBef>
              <a:buNone/>
              <a:defRPr/>
            </a:pPr>
            <a:r>
              <a:rPr lang="zh-CN" altLang="en-US" sz="2000" dirty="0" smtClean="0"/>
              <a:t>举例：打印机是否能打印出来正确的内容，有多个因素（驱动程序、纸张、墨粉）</a:t>
            </a:r>
          </a:p>
        </p:txBody>
      </p:sp>
      <p:graphicFrame>
        <p:nvGraphicFramePr>
          <p:cNvPr id="12" name="表格 9"/>
          <p:cNvGraphicFramePr>
            <a:graphicFrameLocks noGrp="1"/>
          </p:cNvGraphicFramePr>
          <p:nvPr/>
        </p:nvGraphicFramePr>
        <p:xfrm>
          <a:off x="1151156" y="4087600"/>
          <a:ext cx="4139023" cy="1569720"/>
        </p:xfrm>
        <a:graphic>
          <a:graphicData uri="http://schemas.openxmlformats.org/drawingml/2006/table">
            <a:tbl>
              <a:tblPr/>
              <a:tblGrid>
                <a:gridCol w="562908"/>
                <a:gridCol w="1721835"/>
                <a:gridCol w="231785"/>
                <a:gridCol w="231785"/>
                <a:gridCol w="231785"/>
                <a:gridCol w="231785"/>
                <a:gridCol w="231785"/>
                <a:gridCol w="231785"/>
                <a:gridCol w="231785"/>
                <a:gridCol w="231785"/>
              </a:tblGrid>
              <a:tr h="0">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用例序号</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3</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4</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5</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7</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r>
              <a:tr h="171450">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323E32"/>
                          </a:solidFill>
                          <a:effectLst/>
                          <a:latin typeface="微软雅黑" pitchFamily="34" charset="-122"/>
                          <a:ea typeface="微软雅黑" pitchFamily="34" charset="-122"/>
                        </a:rPr>
                        <a:t>条件</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驱动程序是否正确？</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是否有纸张？</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是否有墨粉？</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rowSpan="4">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323E32"/>
                          </a:solidFill>
                          <a:effectLst/>
                          <a:latin typeface="微软雅黑" pitchFamily="34" charset="-122"/>
                          <a:ea typeface="微软雅黑" pitchFamily="34" charset="-122"/>
                        </a:rPr>
                        <a:t>动作</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打印内容</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提示驱动程序不对</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提示没有纸张</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提示没有墨粉</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4" name="表格 10"/>
          <p:cNvGraphicFramePr>
            <a:graphicFrameLocks noGrp="1"/>
          </p:cNvGraphicFramePr>
          <p:nvPr/>
        </p:nvGraphicFramePr>
        <p:xfrm>
          <a:off x="6535129" y="4087600"/>
          <a:ext cx="4509813" cy="1569720"/>
        </p:xfrm>
        <a:graphic>
          <a:graphicData uri="http://schemas.openxmlformats.org/drawingml/2006/table">
            <a:tbl>
              <a:tblPr/>
              <a:tblGrid>
                <a:gridCol w="627686"/>
                <a:gridCol w="1626185"/>
                <a:gridCol w="283805"/>
                <a:gridCol w="374955"/>
                <a:gridCol w="656688"/>
                <a:gridCol w="940494"/>
              </a:tblGrid>
              <a:tr h="171450">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用例序号</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hMerge="1">
                  <a:txBody>
                    <a:bodyPr/>
                    <a:lstStyle/>
                    <a:p>
                      <a:endParaRPr 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2</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4/6</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微软雅黑" pitchFamily="34" charset="-122"/>
                          <a:ea typeface="微软雅黑" pitchFamily="34" charset="-122"/>
                        </a:rPr>
                        <a:t>3/5/7/8</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31A6BD"/>
                    </a:solidFill>
                  </a:tcPr>
                </a:tc>
              </a:tr>
              <a:tr h="171450">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323E32"/>
                          </a:solidFill>
                          <a:effectLst/>
                          <a:latin typeface="微软雅黑" pitchFamily="34" charset="-122"/>
                          <a:ea typeface="微软雅黑" pitchFamily="34" charset="-122"/>
                        </a:rPr>
                        <a:t>条件</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驱动程序是否正确？</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是否有纸张？</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是否有墨粉？</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rowSpan="4">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323E32"/>
                          </a:solidFill>
                          <a:effectLst/>
                          <a:latin typeface="微软雅黑" pitchFamily="34" charset="-122"/>
                          <a:ea typeface="微软雅黑" pitchFamily="34" charset="-122"/>
                        </a:rPr>
                        <a:t>动作</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打印内容</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提示驱动程序不对</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323E32"/>
                          </a:solidFill>
                          <a:effectLst/>
                          <a:latin typeface="微软雅黑" pitchFamily="34" charset="-122"/>
                          <a:ea typeface="微软雅黑" pitchFamily="34" charset="-122"/>
                        </a:rPr>
                        <a:t>提示没有纸张</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71450">
                <a:tc vMerge="1">
                  <a:txBody>
                    <a:bodyPr/>
                    <a:lstStyle/>
                    <a:p>
                      <a:endParaRPr lang="en-US"/>
                    </a:p>
                  </a:txBody>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323E32"/>
                          </a:solidFill>
                          <a:effectLst/>
                          <a:latin typeface="微软雅黑" pitchFamily="34" charset="-122"/>
                          <a:ea typeface="微软雅黑" pitchFamily="34" charset="-122"/>
                        </a:rPr>
                        <a:t>提示没有墨粉</a:t>
                      </a:r>
                    </a:p>
                  </a:txBody>
                  <a:tcPr marL="9525" marR="9525" marT="9525" marB="0"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323E32"/>
                          </a:solidFill>
                          <a:effectLst/>
                          <a:latin typeface="微软雅黑" pitchFamily="34" charset="-122"/>
                          <a:ea typeface="微软雅黑" pitchFamily="34" charset="-122"/>
                        </a:rPr>
                        <a:t>0</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5" name="TextBox 11"/>
          <p:cNvSpPr txBox="1">
            <a:spLocks noChangeArrowheads="1"/>
          </p:cNvSpPr>
          <p:nvPr/>
        </p:nvSpPr>
        <p:spPr bwMode="auto">
          <a:xfrm>
            <a:off x="1546384" y="5802677"/>
            <a:ext cx="3167062" cy="338554"/>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初始判定表</a:t>
            </a:r>
          </a:p>
        </p:txBody>
      </p:sp>
      <p:sp>
        <p:nvSpPr>
          <p:cNvPr id="16" name="TextBox 12"/>
          <p:cNvSpPr txBox="1">
            <a:spLocks noChangeArrowheads="1"/>
          </p:cNvSpPr>
          <p:nvPr/>
        </p:nvSpPr>
        <p:spPr bwMode="auto">
          <a:xfrm>
            <a:off x="7193353" y="5802677"/>
            <a:ext cx="3455987" cy="338554"/>
          </a:xfrm>
          <a:prstGeom prst="rect">
            <a:avLst/>
          </a:prstGeom>
          <a:noFill/>
          <a:ln w="9525">
            <a:noFill/>
            <a:miter lim="800000"/>
            <a:headEnd/>
            <a:tailEnd/>
          </a:ln>
        </p:spPr>
        <p:txBody>
          <a:bodyPr>
            <a:spAutoFit/>
          </a:bodyPr>
          <a:lstStyle/>
          <a:p>
            <a:pPr algn="ctr"/>
            <a:r>
              <a:rPr lang="zh-CN" altLang="en-US" sz="1600" b="1" dirty="0">
                <a:latin typeface="微软雅黑" pitchFamily="34" charset="-122"/>
                <a:ea typeface="微软雅黑" pitchFamily="34" charset="-122"/>
              </a:rPr>
              <a:t>优化后的判定表</a:t>
            </a:r>
          </a:p>
        </p:txBody>
      </p:sp>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地铁收费系统的测试用例设计</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16</a:t>
            </a:fld>
            <a:endParaRPr lang="zh-CN" altLang="en-US" dirty="0"/>
          </a:p>
        </p:txBody>
      </p:sp>
      <p:pic>
        <p:nvPicPr>
          <p:cNvPr id="5" name="Picture 45" descr="讲解"/>
          <p:cNvPicPr>
            <a:picLocks noChangeAspect="1" noChangeArrowheads="1"/>
          </p:cNvPicPr>
          <p:nvPr/>
        </p:nvPicPr>
        <p:blipFill>
          <a:blip r:embed="rId4"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3" name="内容占位符 60"/>
          <p:cNvSpPr>
            <a:spLocks noGrp="1"/>
          </p:cNvSpPr>
          <p:nvPr>
            <p:ph idx="1"/>
          </p:nvPr>
        </p:nvSpPr>
        <p:spPr>
          <a:xfrm>
            <a:off x="1008000" y="1296000"/>
            <a:ext cx="10440000" cy="3598306"/>
          </a:xfrm>
        </p:spPr>
        <p:txBody>
          <a:bodyPr>
            <a:noAutofit/>
          </a:bodyPr>
          <a:lstStyle/>
          <a:p>
            <a:pPr marL="230400" lvl="1">
              <a:lnSpc>
                <a:spcPct val="150000"/>
              </a:lnSpc>
              <a:spcBef>
                <a:spcPts val="1000"/>
              </a:spcBef>
              <a:buNone/>
              <a:defRPr/>
            </a:pPr>
            <a:r>
              <a:rPr lang="zh-CN" altLang="en-US" b="1" dirty="0" smtClean="0"/>
              <a:t>判定表方法演练（时长：</a:t>
            </a:r>
            <a:r>
              <a:rPr lang="en-US" altLang="zh-CN" b="1" dirty="0" smtClean="0"/>
              <a:t>20</a:t>
            </a:r>
            <a:r>
              <a:rPr lang="zh-CN" altLang="en-US" b="1" dirty="0" smtClean="0"/>
              <a:t>分钟）</a:t>
            </a:r>
            <a:endParaRPr lang="en-US" altLang="zh-CN" b="1" dirty="0" smtClean="0"/>
          </a:p>
          <a:p>
            <a:pPr marL="230400" lvl="1">
              <a:lnSpc>
                <a:spcPct val="150000"/>
              </a:lnSpc>
              <a:spcBef>
                <a:spcPts val="1000"/>
              </a:spcBef>
              <a:buNone/>
              <a:defRPr/>
            </a:pPr>
            <a:r>
              <a:rPr lang="zh-CN" altLang="en-US" b="1" dirty="0" smtClean="0"/>
              <a:t>要求：</a:t>
            </a:r>
            <a:endParaRPr lang="en-US" altLang="zh-CN" b="1" dirty="0" smtClean="0"/>
          </a:p>
          <a:p>
            <a:pPr marL="854093" indent="-168275">
              <a:lnSpc>
                <a:spcPct val="150000"/>
              </a:lnSpc>
              <a:buFont typeface="Wingdings" pitchFamily="2" charset="2"/>
              <a:buChar char="Ø"/>
            </a:pPr>
            <a:r>
              <a:rPr lang="zh-CN" altLang="en-US" sz="1800" dirty="0" smtClean="0"/>
              <a:t>参考</a:t>
            </a:r>
            <a:r>
              <a:rPr lang="en-US" altLang="zh-CN" sz="1800" dirty="0" smtClean="0"/>
              <a:t>《</a:t>
            </a:r>
            <a:r>
              <a:rPr lang="zh-CN" altLang="en-US" sz="1800" dirty="0" smtClean="0"/>
              <a:t>附件</a:t>
            </a:r>
            <a:r>
              <a:rPr lang="en-US" altLang="zh-CN" sz="1800" dirty="0" smtClean="0"/>
              <a:t>1_</a:t>
            </a:r>
            <a:r>
              <a:rPr lang="zh-CN" altLang="en-US" sz="1800" dirty="0" smtClean="0"/>
              <a:t>地铁收费系统</a:t>
            </a:r>
            <a:r>
              <a:rPr lang="en-US" altLang="zh-CN" sz="1800" dirty="0" smtClean="0"/>
              <a:t>_</a:t>
            </a:r>
            <a:r>
              <a:rPr lang="zh-CN" altLang="en-US" sz="1800" dirty="0" smtClean="0"/>
              <a:t>购买单程票判定表</a:t>
            </a:r>
            <a:r>
              <a:rPr lang="en-US" altLang="zh-CN" sz="1800" dirty="0" smtClean="0"/>
              <a:t>.</a:t>
            </a:r>
            <a:r>
              <a:rPr lang="en-US" altLang="zh-CN" sz="1800" dirty="0" err="1" smtClean="0"/>
              <a:t>xlsx</a:t>
            </a:r>
            <a:r>
              <a:rPr lang="en-US" altLang="zh-CN" sz="1800" dirty="0" smtClean="0"/>
              <a:t> 》</a:t>
            </a:r>
            <a:r>
              <a:rPr lang="zh-CN" altLang="en-US" sz="1800" dirty="0" smtClean="0"/>
              <a:t>文件中的“购买单程票命令和要求”页签；</a:t>
            </a:r>
            <a:endParaRPr lang="en-US" altLang="zh-CN" sz="1800" dirty="0" smtClean="0"/>
          </a:p>
          <a:p>
            <a:pPr marL="854093" indent="-168275">
              <a:lnSpc>
                <a:spcPct val="150000"/>
              </a:lnSpc>
              <a:buFont typeface="Wingdings" pitchFamily="2" charset="2"/>
              <a:buChar char="Ø"/>
            </a:pPr>
            <a:r>
              <a:rPr lang="zh-CN" altLang="en-US" sz="1800" dirty="0" smtClean="0"/>
              <a:t>填写</a:t>
            </a:r>
            <a:r>
              <a:rPr lang="en-US" altLang="zh-CN" sz="1800" dirty="0" smtClean="0"/>
              <a:t>《</a:t>
            </a:r>
            <a:r>
              <a:rPr lang="zh-CN" altLang="en-US" sz="1800" dirty="0" smtClean="0"/>
              <a:t>附件</a:t>
            </a:r>
            <a:r>
              <a:rPr lang="en-US" altLang="zh-CN" sz="1800" dirty="0" smtClean="0"/>
              <a:t>1_</a:t>
            </a:r>
            <a:r>
              <a:rPr lang="zh-CN" altLang="en-US" sz="1800" dirty="0" smtClean="0"/>
              <a:t>地铁收费系统</a:t>
            </a:r>
            <a:r>
              <a:rPr lang="en-US" altLang="zh-CN" sz="1800" dirty="0" smtClean="0"/>
              <a:t>_</a:t>
            </a:r>
            <a:r>
              <a:rPr lang="zh-CN" altLang="en-US" sz="1800" dirty="0" smtClean="0"/>
              <a:t>购买单程票判定表</a:t>
            </a:r>
            <a:r>
              <a:rPr lang="en-US" altLang="zh-CN" sz="1800" dirty="0" smtClean="0"/>
              <a:t>.</a:t>
            </a:r>
            <a:r>
              <a:rPr lang="en-US" altLang="zh-CN" sz="1800" dirty="0" err="1" smtClean="0"/>
              <a:t>xlsx</a:t>
            </a:r>
            <a:r>
              <a:rPr lang="en-US" altLang="zh-CN" sz="1800" dirty="0" smtClean="0"/>
              <a:t> 》 </a:t>
            </a:r>
            <a:r>
              <a:rPr lang="zh-CN" altLang="en-US" sz="1800" dirty="0" smtClean="0"/>
              <a:t>文件“购买单程票”页签中的判定表；</a:t>
            </a:r>
            <a:endParaRPr lang="en-US" altLang="zh-CN" sz="1800" dirty="0" smtClean="0"/>
          </a:p>
          <a:p>
            <a:pPr marL="854093" indent="-168275">
              <a:lnSpc>
                <a:spcPct val="150000"/>
              </a:lnSpc>
              <a:buFont typeface="Wingdings" pitchFamily="2" charset="2"/>
              <a:buChar char="Ø"/>
            </a:pPr>
            <a:r>
              <a:rPr lang="zh-CN" altLang="en-US" sz="1800" dirty="0" smtClean="0"/>
              <a:t>只填写判定表，标出等价类的判定列，不要求输出用例；</a:t>
            </a:r>
            <a:endParaRPr lang="zh-CN" altLang="en-US" sz="1400" dirty="0" smtClean="0"/>
          </a:p>
        </p:txBody>
      </p:sp>
      <p:graphicFrame>
        <p:nvGraphicFramePr>
          <p:cNvPr id="81922" name="Object 287"/>
          <p:cNvGraphicFramePr>
            <a:graphicFrameLocks noChangeAspect="1"/>
          </p:cNvGraphicFramePr>
          <p:nvPr/>
        </p:nvGraphicFramePr>
        <p:xfrm>
          <a:off x="1313562" y="4843938"/>
          <a:ext cx="1548572" cy="1025525"/>
        </p:xfrm>
        <a:graphic>
          <a:graphicData uri="http://schemas.openxmlformats.org/presentationml/2006/ole">
            <p:oleObj spid="_x0000_s81922" name="Worksheet" showAsIcon="1" r:id="rId5" imgW="914400" imgH="685800" progId="Excel.Sheet.8">
              <p:embed/>
            </p:oleObj>
          </a:graphicData>
        </a:graphic>
      </p:graphicFrame>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75450" y="2760454"/>
            <a:ext cx="8022567" cy="1569658"/>
          </a:xfrm>
          <a:prstGeom prst="rect">
            <a:avLst/>
          </a:prstGeom>
          <a:noFill/>
        </p:spPr>
        <p:txBody>
          <a:bodyPr wrap="square" lIns="91436" tIns="45719" rIns="91436" bIns="45719" rtlCol="0">
            <a:spAutoFit/>
          </a:bodyPr>
          <a:lstStyle/>
          <a:p>
            <a:r>
              <a:rPr lang="en-US" altLang="zh-CN" sz="9600" dirty="0" smtClean="0">
                <a:solidFill>
                  <a:srgbClr val="31A6BD"/>
                </a:solidFill>
                <a:latin typeface="DFPLiuLiuW7-B5" panose="040F0700000000000000" pitchFamily="82" charset="-120"/>
                <a:ea typeface="DFPLiuLiuW7-B5" panose="040F0700000000000000" pitchFamily="82" charset="-120"/>
              </a:rPr>
              <a:t>THA</a:t>
            </a:r>
            <a:r>
              <a:rPr lang="en-US" altLang="zh-CN" sz="9600" dirty="0" smtClean="0">
                <a:solidFill>
                  <a:srgbClr val="32A0BE"/>
                </a:solidFill>
                <a:latin typeface="DFPLiuLiuW7-B5" panose="040F0700000000000000" pitchFamily="82" charset="-120"/>
                <a:ea typeface="DFPLiuLiuW7-B5" panose="040F0700000000000000" pitchFamily="82" charset="-120"/>
              </a:rPr>
              <a:t>N</a:t>
            </a:r>
            <a:r>
              <a:rPr lang="en-US" altLang="zh-CN" sz="9600" dirty="0" smtClean="0">
                <a:solidFill>
                  <a:srgbClr val="31A6BD"/>
                </a:solidFill>
                <a:latin typeface="DFPLiuLiuW7-B5" panose="040F0700000000000000" pitchFamily="82" charset="-120"/>
                <a:ea typeface="DFPLiuLiuW7-B5" panose="040F0700000000000000" pitchFamily="82" charset="-120"/>
              </a:rPr>
              <a:t>K YOU !</a:t>
            </a:r>
            <a:endParaRPr lang="zh-CN" altLang="en-US" sz="9600" dirty="0">
              <a:solidFill>
                <a:srgbClr val="31A6BD"/>
              </a:solidFill>
              <a:latin typeface="DFPLiuLiuW7-B5" panose="040F0700000000000000" pitchFamily="82" charset="-120"/>
              <a:ea typeface="DFPLiuLiuW7-B5" panose="040F0700000000000000" pitchFamily="82" charset="-120"/>
            </a:endParaRPr>
          </a:p>
        </p:txBody>
      </p:sp>
      <p:sp>
        <p:nvSpPr>
          <p:cNvPr id="5" name="Slide Number Placeholder 4"/>
          <p:cNvSpPr>
            <a:spLocks noGrp="1"/>
          </p:cNvSpPr>
          <p:nvPr>
            <p:ph type="sldNum" sz="quarter" idx="11"/>
          </p:nvPr>
        </p:nvSpPr>
        <p:spPr/>
        <p:txBody>
          <a:bodyPr/>
          <a:lstStyle/>
          <a:p>
            <a:fld id="{E47498C7-FEB1-437E-BB64-90DB86D2C997}" type="slidenum">
              <a:rPr lang="zh-CN" altLang="en-US" smtClean="0"/>
              <a:pPr/>
              <a:t>17</a:t>
            </a:fld>
            <a:endParaRPr lang="zh-CN" altLang="en-US" dirty="0"/>
          </a:p>
        </p:txBody>
      </p:sp>
    </p:spTree>
    <p:extLst>
      <p:ext uri="{BB962C8B-B14F-4D97-AF65-F5344CB8AC3E}">
        <p14:creationId xmlns="" xmlns:p14="http://schemas.microsoft.com/office/powerpoint/2010/main" val="387255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47498C7-FEB1-437E-BB64-90DB86D2C997}" type="slidenum">
              <a:rPr lang="zh-CN" altLang="en-US" smtClean="0"/>
              <a:pPr/>
              <a:t>2</a:t>
            </a:fld>
            <a:endParaRPr lang="zh-CN" altLang="en-US" dirty="0"/>
          </a:p>
        </p:txBody>
      </p:sp>
      <p:sp>
        <p:nvSpPr>
          <p:cNvPr id="6" name="TextBox 5"/>
          <p:cNvSpPr txBox="1"/>
          <p:nvPr/>
        </p:nvSpPr>
        <p:spPr>
          <a:xfrm>
            <a:off x="867878" y="819961"/>
            <a:ext cx="10120162" cy="4939812"/>
          </a:xfrm>
          <a:prstGeom prst="rect">
            <a:avLst/>
          </a:prstGeom>
          <a:noFill/>
        </p:spPr>
        <p:txBody>
          <a:bodyPr wrap="square" lIns="91436" tIns="45719" rIns="91436" bIns="45719" rtlCol="0">
            <a:spAutoFit/>
          </a:bodyPr>
          <a:lstStyle/>
          <a:p>
            <a:pPr>
              <a:lnSpc>
                <a:spcPct val="150000"/>
              </a:lnSpc>
            </a:pPr>
            <a:r>
              <a:rPr lang="zh-CN" altLang="en-US" sz="3000" b="1" dirty="0" smtClean="0">
                <a:solidFill>
                  <a:srgbClr val="C00000"/>
                </a:solidFill>
                <a:latin typeface="微软雅黑" pitchFamily="34" charset="-122"/>
                <a:ea typeface="微软雅黑" pitchFamily="34" charset="-122"/>
              </a:rPr>
              <a:t>说明</a:t>
            </a:r>
            <a:r>
              <a:rPr lang="en-US" altLang="zh-CN" sz="3000" b="1" dirty="0" smtClean="0">
                <a:solidFill>
                  <a:srgbClr val="C00000"/>
                </a:solidFill>
                <a:latin typeface="微软雅黑" pitchFamily="34" charset="-122"/>
                <a:ea typeface="微软雅黑" pitchFamily="34" charset="-122"/>
              </a:rPr>
              <a:t>(</a:t>
            </a:r>
            <a:r>
              <a:rPr lang="zh-CN" altLang="en-US" sz="3000" b="1" dirty="0" smtClean="0">
                <a:solidFill>
                  <a:srgbClr val="C00000"/>
                </a:solidFill>
                <a:latin typeface="微软雅黑" pitchFamily="34" charset="-122"/>
                <a:ea typeface="微软雅黑" pitchFamily="34" charset="-122"/>
              </a:rPr>
              <a:t>正常使用时删除</a:t>
            </a:r>
            <a:r>
              <a:rPr lang="en-US" altLang="zh-CN" sz="3000" b="1" dirty="0" smtClean="0">
                <a:solidFill>
                  <a:srgbClr val="C00000"/>
                </a:solidFill>
                <a:latin typeface="微软雅黑" pitchFamily="34" charset="-122"/>
                <a:ea typeface="微软雅黑" pitchFamily="34" charset="-122"/>
              </a:rPr>
              <a:t>)</a:t>
            </a:r>
            <a:r>
              <a:rPr lang="zh-CN" altLang="en-US" sz="3000" b="1" dirty="0" smtClean="0">
                <a:solidFill>
                  <a:srgbClr val="C00000"/>
                </a:solidFill>
                <a:latin typeface="微软雅黑" pitchFamily="34" charset="-122"/>
                <a:ea typeface="微软雅黑" pitchFamily="34" charset="-122"/>
              </a:rPr>
              <a:t>：</a:t>
            </a:r>
            <a:endParaRPr lang="en-US" altLang="zh-CN" sz="3000" dirty="0" smtClean="0">
              <a:solidFill>
                <a:srgbClr val="C00000"/>
              </a:solidFill>
              <a:latin typeface="微软雅黑" pitchFamily="34" charset="-122"/>
              <a:ea typeface="微软雅黑" pitchFamily="34" charset="-122"/>
            </a:endParaRPr>
          </a:p>
          <a:p>
            <a:pPr>
              <a:lnSpc>
                <a:spcPct val="150000"/>
              </a:lnSpc>
              <a:buFont typeface="Wingdings" pitchFamily="2" charset="2"/>
              <a:buChar char="Ø"/>
            </a:pPr>
            <a:r>
              <a:rPr lang="zh-CN" altLang="en-US" sz="2000" dirty="0" smtClean="0">
                <a:latin typeface="微软雅黑" pitchFamily="34" charset="-122"/>
                <a:ea typeface="微软雅黑" pitchFamily="34" charset="-122"/>
              </a:rPr>
              <a:t>本套模板主色系为蓝绿色系，用以代表科技感和青春感</a:t>
            </a:r>
            <a:r>
              <a:rPr lang="en-US" altLang="zh-CN" sz="2000" dirty="0" smtClean="0">
                <a:latin typeface="微软雅黑" pitchFamily="34" charset="-122"/>
                <a:ea typeface="微软雅黑" pitchFamily="34" charset="-122"/>
              </a:rPr>
              <a:t>;</a:t>
            </a:r>
          </a:p>
          <a:p>
            <a:pPr>
              <a:lnSpc>
                <a:spcPct val="150000"/>
              </a:lnSpc>
              <a:buFont typeface="Wingdings" pitchFamily="2" charset="2"/>
              <a:buChar char="Ø"/>
            </a:pPr>
            <a:r>
              <a:rPr lang="zh-CN" altLang="en-US" sz="2000" dirty="0" smtClean="0">
                <a:latin typeface="微软雅黑" pitchFamily="34" charset="-122"/>
                <a:ea typeface="微软雅黑" pitchFamily="34" charset="-122"/>
              </a:rPr>
              <a:t>每页所用字体，</a:t>
            </a:r>
            <a:r>
              <a:rPr lang="zh-CN" altLang="en-US" sz="2000" dirty="0" smtClean="0">
                <a:solidFill>
                  <a:srgbClr val="C00000"/>
                </a:solidFill>
                <a:latin typeface="微软雅黑" pitchFamily="34" charset="-122"/>
                <a:ea typeface="微软雅黑" pitchFamily="34" charset="-122"/>
              </a:rPr>
              <a:t>均以“微软雅黑”为主</a:t>
            </a:r>
            <a:r>
              <a:rPr lang="zh-CN" altLang="en-US" sz="2000" dirty="0" smtClean="0">
                <a:latin typeface="微软雅黑" pitchFamily="34" charset="-122"/>
                <a:ea typeface="微软雅黑" pitchFamily="34" charset="-122"/>
              </a:rPr>
              <a:t>，字号标注在备注栏</a:t>
            </a:r>
            <a:r>
              <a:rPr lang="en-US" altLang="zh-CN" sz="2000" dirty="0" smtClean="0">
                <a:latin typeface="微软雅黑" pitchFamily="34" charset="-122"/>
                <a:ea typeface="微软雅黑" pitchFamily="34" charset="-122"/>
              </a:rPr>
              <a:t>;</a:t>
            </a:r>
          </a:p>
          <a:p>
            <a:pPr>
              <a:lnSpc>
                <a:spcPct val="150000"/>
              </a:lnSpc>
              <a:buFont typeface="Wingdings" pitchFamily="2" charset="2"/>
              <a:buChar char="Ø"/>
            </a:pPr>
            <a:r>
              <a:rPr lang="zh-CN" altLang="en-US" sz="2000" dirty="0" smtClean="0">
                <a:latin typeface="微软雅黑" pitchFamily="34" charset="-122"/>
                <a:ea typeface="微软雅黑" pitchFamily="34" charset="-122"/>
              </a:rPr>
              <a:t>段落行间距为：</a:t>
            </a:r>
            <a:r>
              <a:rPr lang="zh-CN" altLang="en-US" sz="2000" dirty="0" smtClean="0">
                <a:solidFill>
                  <a:srgbClr val="C00000"/>
                </a:solidFill>
                <a:latin typeface="微软雅黑" pitchFamily="34" charset="-122"/>
                <a:ea typeface="微软雅黑" pitchFamily="34" charset="-122"/>
              </a:rPr>
              <a:t>固定值</a:t>
            </a:r>
            <a:r>
              <a:rPr lang="en-US" altLang="zh-CN" sz="2000" dirty="0" smtClean="0">
                <a:solidFill>
                  <a:srgbClr val="C00000"/>
                </a:solidFill>
                <a:latin typeface="微软雅黑" pitchFamily="34" charset="-122"/>
                <a:ea typeface="微软雅黑" pitchFamily="34" charset="-122"/>
              </a:rPr>
              <a:t>25</a:t>
            </a:r>
            <a:r>
              <a:rPr lang="zh-CN" altLang="en-US" sz="2000" dirty="0" smtClean="0">
                <a:solidFill>
                  <a:srgbClr val="C00000"/>
                </a:solidFill>
                <a:latin typeface="微软雅黑" pitchFamily="34" charset="-122"/>
                <a:ea typeface="微软雅黑" pitchFamily="34" charset="-122"/>
              </a:rPr>
              <a:t>磅或者</a:t>
            </a:r>
            <a:r>
              <a:rPr lang="en-US" altLang="zh-CN" sz="2000" dirty="0" smtClean="0">
                <a:solidFill>
                  <a:srgbClr val="C00000"/>
                </a:solidFill>
                <a:latin typeface="微软雅黑" pitchFamily="34" charset="-122"/>
                <a:ea typeface="微软雅黑" pitchFamily="34" charset="-122"/>
              </a:rPr>
              <a:t>1.5</a:t>
            </a:r>
            <a:r>
              <a:rPr lang="zh-CN" altLang="en-US" sz="2000" dirty="0" smtClean="0">
                <a:solidFill>
                  <a:srgbClr val="C00000"/>
                </a:solidFill>
                <a:latin typeface="微软雅黑" pitchFamily="34" charset="-122"/>
                <a:ea typeface="微软雅黑" pitchFamily="34" charset="-122"/>
              </a:rPr>
              <a:t>倍行距</a:t>
            </a:r>
            <a:r>
              <a:rPr lang="en-US" altLang="zh-CN" sz="2000" dirty="0" smtClean="0">
                <a:latin typeface="微软雅黑" pitchFamily="34" charset="-122"/>
                <a:ea typeface="微软雅黑" pitchFamily="34" charset="-122"/>
              </a:rPr>
              <a:t>;</a:t>
            </a:r>
          </a:p>
          <a:p>
            <a:pPr>
              <a:lnSpc>
                <a:spcPct val="150000"/>
              </a:lnSpc>
              <a:buFont typeface="Wingdings" pitchFamily="2" charset="2"/>
              <a:buChar char="Ø"/>
            </a:pPr>
            <a:r>
              <a:rPr lang="zh-CN" altLang="en-US" sz="2000" dirty="0" smtClean="0">
                <a:latin typeface="微软雅黑" pitchFamily="34" charset="-122"/>
                <a:ea typeface="微软雅黑" pitchFamily="34" charset="-122"/>
              </a:rPr>
              <a:t>页面布局在幻灯片母版中已经设定，请勿随意拖动页面中的标题栏及文本框</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胶片中如需</a:t>
            </a:r>
            <a:r>
              <a:rPr lang="zh-CN" altLang="en-US" sz="2000" dirty="0" smtClean="0">
                <a:solidFill>
                  <a:srgbClr val="C00000"/>
                </a:solidFill>
                <a:latin typeface="微软雅黑" pitchFamily="34" charset="-122"/>
                <a:ea typeface="微软雅黑" pitchFamily="34" charset="-122"/>
              </a:rPr>
              <a:t>展示代码的</a:t>
            </a:r>
            <a:r>
              <a:rPr lang="zh-CN" altLang="en-US" sz="2000" dirty="0" smtClean="0">
                <a:latin typeface="微软雅黑" pitchFamily="34" charset="-122"/>
                <a:ea typeface="微软雅黑" pitchFamily="34" charset="-122"/>
              </a:rPr>
              <a:t>，须按照</a:t>
            </a:r>
            <a:r>
              <a:rPr lang="en-US" altLang="zh-CN" sz="2000" dirty="0" smtClean="0">
                <a:solidFill>
                  <a:srgbClr val="C00000"/>
                </a:solidFill>
                <a:latin typeface="微软雅黑" pitchFamily="34" charset="-122"/>
                <a:ea typeface="微软雅黑" pitchFamily="34" charset="-122"/>
              </a:rPr>
              <a:t>【</a:t>
            </a:r>
            <a:r>
              <a:rPr lang="zh-CN" altLang="en-US" sz="2000" dirty="0" smtClean="0">
                <a:solidFill>
                  <a:srgbClr val="C00000"/>
                </a:solidFill>
                <a:latin typeface="微软雅黑" pitchFamily="34" charset="-122"/>
                <a:ea typeface="微软雅黑" pitchFamily="34" charset="-122"/>
              </a:rPr>
              <a:t>代码编辑工具</a:t>
            </a:r>
            <a:r>
              <a:rPr lang="en-US" altLang="zh-CN" sz="2000" dirty="0" smtClean="0">
                <a:solidFill>
                  <a:srgbClr val="C00000"/>
                </a:solidFill>
                <a:latin typeface="微软雅黑" pitchFamily="34" charset="-122"/>
                <a:ea typeface="微软雅黑" pitchFamily="34" charset="-122"/>
              </a:rPr>
              <a:t>】</a:t>
            </a:r>
            <a:r>
              <a:rPr lang="en-US" altLang="zh-CN" sz="2000" dirty="0" err="1" smtClean="0">
                <a:solidFill>
                  <a:srgbClr val="C00000"/>
                </a:solidFill>
                <a:latin typeface="微软雅黑" pitchFamily="34" charset="-122"/>
                <a:ea typeface="微软雅黑" pitchFamily="34" charset="-122"/>
              </a:rPr>
              <a:t>HyperSnap</a:t>
            </a:r>
            <a:r>
              <a:rPr lang="en-US" altLang="zh-CN" sz="2000" dirty="0" smtClean="0">
                <a:solidFill>
                  <a:srgbClr val="C00000"/>
                </a:solidFill>
                <a:latin typeface="微软雅黑" pitchFamily="34" charset="-122"/>
                <a:ea typeface="微软雅黑" pitchFamily="34" charset="-122"/>
              </a:rPr>
              <a:t> 7</a:t>
            </a:r>
            <a:r>
              <a:rPr lang="zh-CN" altLang="en-US" sz="2000" dirty="0" smtClean="0">
                <a:solidFill>
                  <a:srgbClr val="C00000"/>
                </a:solidFill>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按统一模板完成；</a:t>
            </a:r>
            <a:endParaRPr lang="en-US" altLang="zh-CN" sz="2000" dirty="0" smtClean="0">
              <a:latin typeface="微软雅黑" pitchFamily="34" charset="-122"/>
              <a:ea typeface="微软雅黑" pitchFamily="34" charset="-122"/>
            </a:endParaRPr>
          </a:p>
          <a:p>
            <a:pPr>
              <a:lnSpc>
                <a:spcPct val="150000"/>
              </a:lnSpc>
              <a:buFont typeface="Wingdings" pitchFamily="2" charset="2"/>
              <a:buChar char="Ø"/>
            </a:pPr>
            <a:r>
              <a:rPr lang="zh-CN" altLang="en-US" sz="2000" dirty="0" smtClean="0">
                <a:latin typeface="微软雅黑" pitchFamily="34" charset="-122"/>
                <a:ea typeface="微软雅黑" pitchFamily="34" charset="-122"/>
              </a:rPr>
              <a:t>每页备注需包含</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教学目标</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教学时间</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关键要点</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教学程序及内容</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注意</a:t>
            </a:r>
            <a:r>
              <a:rPr lang="en-US" altLang="zh-CN" sz="2000" dirty="0" smtClean="0">
                <a:latin typeface="微软雅黑" pitchFamily="34" charset="-122"/>
                <a:ea typeface="微软雅黑" pitchFamily="34" charset="-122"/>
              </a:rPr>
              <a:t>】;</a:t>
            </a:r>
          </a:p>
          <a:p>
            <a:pPr>
              <a:lnSpc>
                <a:spcPct val="150000"/>
              </a:lnSpc>
              <a:buFont typeface="Wingdings" pitchFamily="2" charset="2"/>
              <a:buChar char="Ø"/>
            </a:pPr>
            <a:r>
              <a:rPr lang="zh-CN" altLang="en-US" sz="2000" dirty="0" smtClean="0">
                <a:latin typeface="微软雅黑" pitchFamily="34" charset="-122"/>
                <a:ea typeface="微软雅黑" pitchFamily="34" charset="-122"/>
              </a:rPr>
              <a:t>配色除黑色外，主要使用天蓝、墨绿、正黄、华为红四色，见下，每页颜色不超过</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种</a:t>
            </a:r>
            <a:r>
              <a:rPr lang="en-US" altLang="zh-CN" sz="2000" dirty="0" smtClean="0">
                <a:latin typeface="微软雅黑" pitchFamily="34" charset="-122"/>
                <a:ea typeface="微软雅黑" pitchFamily="34" charset="-122"/>
              </a:rPr>
              <a:t>;</a:t>
            </a:r>
          </a:p>
          <a:p>
            <a:pPr>
              <a:lnSpc>
                <a:spcPct val="150000"/>
              </a:lnSpc>
              <a:buFont typeface="Wingdings" pitchFamily="2" charset="2"/>
              <a:buChar char="Ø"/>
            </a:pPr>
            <a:r>
              <a:rPr lang="zh-CN" altLang="en-US" sz="2000" dirty="0" smtClean="0">
                <a:latin typeface="微软雅黑" pitchFamily="34" charset="-122"/>
                <a:ea typeface="微软雅黑" pitchFamily="34" charset="-122"/>
              </a:rPr>
              <a:t>此模板有</a:t>
            </a:r>
            <a:r>
              <a:rPr lang="en-US" altLang="zh-CN" sz="2000" dirty="0" smtClean="0">
                <a:latin typeface="微软雅黑" pitchFamily="34" charset="-122"/>
                <a:ea typeface="微软雅黑" pitchFamily="34" charset="-122"/>
              </a:rPr>
              <a:t>BUG</a:t>
            </a:r>
            <a:r>
              <a:rPr lang="zh-CN" altLang="en-US" sz="2000" dirty="0" smtClean="0">
                <a:latin typeface="微软雅黑" pitchFamily="34" charset="-122"/>
                <a:ea typeface="微软雅黑" pitchFamily="34" charset="-122"/>
              </a:rPr>
              <a:t>，</a:t>
            </a:r>
            <a:r>
              <a:rPr lang="zh-CN" altLang="en-US" sz="2000" dirty="0" smtClean="0">
                <a:solidFill>
                  <a:srgbClr val="C00000"/>
                </a:solidFill>
                <a:latin typeface="微软雅黑" pitchFamily="34" charset="-122"/>
                <a:ea typeface="微软雅黑" pitchFamily="34" charset="-122"/>
              </a:rPr>
              <a:t>增加胶片页 请用复制的方式，不要直接“</a:t>
            </a:r>
            <a:r>
              <a:rPr lang="en-US" altLang="zh-CN" sz="2000" dirty="0" smtClean="0">
                <a:solidFill>
                  <a:srgbClr val="C00000"/>
                </a:solidFill>
                <a:latin typeface="微软雅黑" pitchFamily="34" charset="-122"/>
                <a:ea typeface="微软雅黑" pitchFamily="34" charset="-122"/>
              </a:rPr>
              <a:t>new slide</a:t>
            </a:r>
            <a:r>
              <a:rPr lang="zh-CN" altLang="en-US" sz="2000" dirty="0" smtClean="0">
                <a:latin typeface="微软雅黑" pitchFamily="34" charset="-122"/>
                <a:ea typeface="微软雅黑" pitchFamily="34" charset="-122"/>
              </a:rPr>
              <a:t>”否则新增页的页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码不直接产生， 谢谢理解</a:t>
            </a:r>
            <a:endParaRPr lang="en-US" altLang="zh-CN" sz="2000" dirty="0" smtClean="0">
              <a:latin typeface="微软雅黑" pitchFamily="34" charset="-122"/>
              <a:ea typeface="微软雅黑" pitchFamily="34" charset="-122"/>
            </a:endParaRPr>
          </a:p>
        </p:txBody>
      </p:sp>
      <p:sp>
        <p:nvSpPr>
          <p:cNvPr id="7" name="矩形 2"/>
          <p:cNvSpPr/>
          <p:nvPr/>
        </p:nvSpPr>
        <p:spPr>
          <a:xfrm>
            <a:off x="3051673" y="5947480"/>
            <a:ext cx="763588" cy="763587"/>
          </a:xfrm>
          <a:prstGeom prst="rect">
            <a:avLst/>
          </a:prstGeom>
          <a:solidFill>
            <a:srgbClr val="31A6B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31A6BD"/>
              </a:solidFill>
            </a:endParaRPr>
          </a:p>
        </p:txBody>
      </p:sp>
      <p:sp>
        <p:nvSpPr>
          <p:cNvPr id="8" name="矩形 3"/>
          <p:cNvSpPr/>
          <p:nvPr/>
        </p:nvSpPr>
        <p:spPr>
          <a:xfrm>
            <a:off x="3966073" y="5947480"/>
            <a:ext cx="763588" cy="763587"/>
          </a:xfrm>
          <a:prstGeom prst="rect">
            <a:avLst/>
          </a:prstGeom>
          <a:solidFill>
            <a:srgbClr val="3253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32522B"/>
              </a:solidFill>
            </a:endParaRPr>
          </a:p>
        </p:txBody>
      </p:sp>
      <p:sp>
        <p:nvSpPr>
          <p:cNvPr id="9" name="矩形 5"/>
          <p:cNvSpPr/>
          <p:nvPr/>
        </p:nvSpPr>
        <p:spPr>
          <a:xfrm>
            <a:off x="4959848" y="5947480"/>
            <a:ext cx="763588" cy="7635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6"/>
          <p:cNvSpPr/>
          <p:nvPr/>
        </p:nvSpPr>
        <p:spPr>
          <a:xfrm>
            <a:off x="5999661" y="5947480"/>
            <a:ext cx="763587" cy="7635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 xmlns:p14="http://schemas.microsoft.com/office/powerpoint/2010/main" val="609864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09651" y="556682"/>
            <a:ext cx="9400116" cy="662519"/>
          </a:xfrm>
          <a:prstGeom prst="rect">
            <a:avLst/>
          </a:prstGeom>
        </p:spPr>
        <p:txBody>
          <a:bodyPr lIns="121917" tIns="60958" rIns="121917" bIns="60958"/>
          <a:lstStyle/>
          <a:p>
            <a:pPr defTabSz="1219170">
              <a:spcBef>
                <a:spcPct val="0"/>
              </a:spcBef>
              <a:defRPr/>
            </a:pPr>
            <a:r>
              <a:rPr lang="zh-CN" altLang="en-US" sz="4300" b="1" dirty="0" smtClean="0">
                <a:solidFill>
                  <a:srgbClr val="C00000"/>
                </a:solidFill>
                <a:latin typeface="微软雅黑" pitchFamily="34" charset="-122"/>
                <a:ea typeface="微软雅黑" pitchFamily="34" charset="-122"/>
                <a:cs typeface="+mj-cs"/>
              </a:rPr>
              <a:t>修订记录</a:t>
            </a:r>
          </a:p>
        </p:txBody>
      </p:sp>
      <p:graphicFrame>
        <p:nvGraphicFramePr>
          <p:cNvPr id="5" name="Group 221"/>
          <p:cNvGraphicFramePr>
            <a:graphicFrameLocks noGrp="1"/>
          </p:cNvGraphicFramePr>
          <p:nvPr/>
        </p:nvGraphicFramePr>
        <p:xfrm>
          <a:off x="1214967" y="1396999"/>
          <a:ext cx="9694332" cy="3573610"/>
        </p:xfrm>
        <a:graphic>
          <a:graphicData uri="http://schemas.openxmlformats.org/drawingml/2006/table">
            <a:tbl>
              <a:tblPr/>
              <a:tblGrid>
                <a:gridCol w="1666785"/>
                <a:gridCol w="2519612"/>
                <a:gridCol w="1682789"/>
                <a:gridCol w="1977735"/>
                <a:gridCol w="1847411"/>
              </a:tblGrid>
              <a:tr h="4589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文档版本</a:t>
                      </a:r>
                      <a:endParaRPr kumimoji="0" lang="zh-CN" altLang="en-US" sz="2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2540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2540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修改说明</a:t>
                      </a:r>
                      <a:endParaRPr kumimoji="0" lang="zh-CN" altLang="en-US" sz="2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2540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发布日期</a:t>
                      </a:r>
                      <a:endPar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2540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作者</a:t>
                      </a:r>
                      <a:endPar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2540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审核</a:t>
                      </a:r>
                      <a:endParaRPr kumimoji="0" lang="zh-CN" altLang="en-US" sz="2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horzOverflow="overflow">
                    <a:lnL w="0" cap="flat" cmpd="sng" algn="ctr">
                      <a:solidFill>
                        <a:srgbClr val="000000">
                          <a:alpha val="50000"/>
                        </a:srgbClr>
                      </a:solidFill>
                      <a:prstDash val="solid"/>
                      <a:round/>
                      <a:headEnd type="none" w="med" len="med"/>
                      <a:tailEnd type="none" w="med" len="med"/>
                    </a:lnL>
                    <a:lnR w="25400" cap="flat" cmpd="sng" algn="ctr">
                      <a:solidFill>
                        <a:srgbClr val="000000">
                          <a:alpha val="50000"/>
                        </a:srgbClr>
                      </a:solidFill>
                      <a:prstDash val="solid"/>
                      <a:round/>
                      <a:headEnd type="none" w="med" len="med"/>
                      <a:tailEnd type="none" w="med" len="med"/>
                    </a:lnR>
                    <a:lnT w="2540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solidFill>
                      <a:srgbClr val="EAEAEA"/>
                    </a:solidFill>
                  </a:tcPr>
                </a:tc>
              </a:tr>
              <a:tr h="6504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V1.0</a:t>
                      </a:r>
                    </a:p>
                  </a:txBody>
                  <a:tcPr marL="121920" marR="121920" marT="60960" marB="60960" anchor="ctr" horzOverflow="overflow">
                    <a:lnL w="2540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第一次正式发布</a:t>
                      </a: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2016-10-24</a:t>
                      </a: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李启文</a:t>
                      </a: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邱学海</a:t>
                      </a: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2540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r>
              <a:tr h="813072">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2540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2540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r>
              <a:tr h="811201">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2540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2540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0" cap="flat" cmpd="sng" algn="ctr">
                      <a:solidFill>
                        <a:srgbClr val="000000">
                          <a:alpha val="50000"/>
                        </a:srgbClr>
                      </a:solidFill>
                      <a:prstDash val="solid"/>
                      <a:round/>
                      <a:headEnd type="none" w="med" len="med"/>
                      <a:tailEnd type="none" w="med" len="med"/>
                    </a:lnB>
                    <a:lnTlToBr>
                      <a:noFill/>
                    </a:lnTlToBr>
                    <a:lnBlToTr>
                      <a:noFill/>
                    </a:lnBlToTr>
                    <a:noFill/>
                  </a:tcPr>
                </a:tc>
              </a:tr>
              <a:tr h="811201">
                <a:tc>
                  <a:txBody>
                    <a:bodyPr/>
                    <a:lstStyle/>
                    <a:p>
                      <a:pPr marL="0" marR="0" lvl="0" indent="0" algn="ctr"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2540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2540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2540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2540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25400" cap="flat" cmpd="sng" algn="ctr">
                      <a:solidFill>
                        <a:srgbClr val="000000">
                          <a:alpha val="50000"/>
                        </a:srgbClr>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txBody>
                  <a:tcPr marL="121920" marR="121920" marT="60960" marB="60960" anchor="ctr" horzOverflow="overflow">
                    <a:lnL w="0" cap="flat" cmpd="sng" algn="ctr">
                      <a:solidFill>
                        <a:srgbClr val="000000">
                          <a:alpha val="50000"/>
                        </a:srgbClr>
                      </a:solidFill>
                      <a:prstDash val="solid"/>
                      <a:round/>
                      <a:headEnd type="none" w="med" len="med"/>
                      <a:tailEnd type="none" w="med" len="med"/>
                    </a:lnL>
                    <a:lnR w="25400" cap="flat" cmpd="sng" algn="ctr">
                      <a:solidFill>
                        <a:srgbClr val="000000">
                          <a:alpha val="50000"/>
                        </a:srgbClr>
                      </a:solidFill>
                      <a:prstDash val="solid"/>
                      <a:round/>
                      <a:headEnd type="none" w="med" len="med"/>
                      <a:tailEnd type="none" w="med" len="med"/>
                    </a:lnR>
                    <a:lnT w="0" cap="flat" cmpd="sng" algn="ctr">
                      <a:solidFill>
                        <a:srgbClr val="000000">
                          <a:alpha val="50000"/>
                        </a:srgbClr>
                      </a:solidFill>
                      <a:prstDash val="solid"/>
                      <a:round/>
                      <a:headEnd type="none" w="med" len="med"/>
                      <a:tailEnd type="none" w="med" len="med"/>
                    </a:lnT>
                    <a:lnB w="25400" cap="flat" cmpd="sng" algn="ctr">
                      <a:solidFill>
                        <a:srgbClr val="000000">
                          <a:alpha val="50000"/>
                        </a:srgbClr>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a:xfrm>
            <a:off x="4729480" y="6356352"/>
            <a:ext cx="2743200" cy="365125"/>
          </a:xfrm>
        </p:spPr>
        <p:txBody>
          <a:bodyPr/>
          <a:lstStyle/>
          <a:p>
            <a:pPr algn="ctr"/>
            <a:fld id="{E47498C7-FEB1-437E-BB64-90DB86D2C997}" type="slidenum">
              <a:rPr lang="zh-CN" altLang="en-US" smtClean="0"/>
              <a:pPr algn="ctr"/>
              <a:t>3</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47498C7-FEB1-437E-BB64-90DB86D2C997}" type="slidenum">
              <a:rPr lang="zh-CN" altLang="en-US" smtClean="0"/>
              <a:pPr/>
              <a:t>4</a:t>
            </a:fld>
            <a:endParaRPr lang="zh-CN" altLang="en-US" dirty="0"/>
          </a:p>
        </p:txBody>
      </p:sp>
      <p:sp>
        <p:nvSpPr>
          <p:cNvPr id="5" name="标题 1"/>
          <p:cNvSpPr>
            <a:spLocks noGrp="1"/>
          </p:cNvSpPr>
          <p:nvPr>
            <p:ph type="title"/>
          </p:nvPr>
        </p:nvSpPr>
        <p:spPr>
          <a:xfrm>
            <a:off x="375213" y="439837"/>
            <a:ext cx="10515600" cy="1007782"/>
          </a:xfrm>
        </p:spPr>
        <p:txBody>
          <a:bodyPr>
            <a:normAutofit/>
          </a:bodyPr>
          <a:lstStyle/>
          <a:p>
            <a:pPr>
              <a:defRPr/>
            </a:pPr>
            <a:r>
              <a:rPr lang="en-US" altLang="zh-CN" sz="4000" b="1" dirty="0" smtClean="0">
                <a:solidFill>
                  <a:srgbClr val="32532C"/>
                </a:solidFill>
                <a:latin typeface="Castellar" panose="020A0402060406010301" pitchFamily="18" charset="0"/>
              </a:rPr>
              <a:t>《</a:t>
            </a:r>
            <a:r>
              <a:rPr lang="zh-CN" altLang="en-US" sz="4000" b="1" dirty="0" smtClean="0">
                <a:solidFill>
                  <a:srgbClr val="32532C"/>
                </a:solidFill>
                <a:latin typeface="Castellar" panose="020A0402060406010301" pitchFamily="18" charset="0"/>
              </a:rPr>
              <a:t>实战课程</a:t>
            </a:r>
            <a:r>
              <a:rPr lang="en-US" altLang="zh-CN" sz="4000" b="1" dirty="0" smtClean="0">
                <a:solidFill>
                  <a:srgbClr val="32532C"/>
                </a:solidFill>
                <a:latin typeface="Castellar" panose="020A0402060406010301" pitchFamily="18" charset="0"/>
              </a:rPr>
              <a:t>—</a:t>
            </a:r>
            <a:r>
              <a:rPr lang="zh-CN" altLang="en-US" sz="4000" b="1" dirty="0" smtClean="0">
                <a:solidFill>
                  <a:srgbClr val="32532C"/>
                </a:solidFill>
                <a:latin typeface="Castellar" panose="020A0402060406010301" pitchFamily="18" charset="0"/>
              </a:rPr>
              <a:t>测试用例设计</a:t>
            </a:r>
            <a:r>
              <a:rPr lang="en-US" altLang="zh-CN" sz="4000" b="1" dirty="0" smtClean="0">
                <a:solidFill>
                  <a:srgbClr val="32532C"/>
                </a:solidFill>
                <a:latin typeface="Castellar" panose="020A0402060406010301" pitchFamily="18" charset="0"/>
              </a:rPr>
              <a:t>》</a:t>
            </a:r>
            <a:endParaRPr lang="zh-CN" altLang="en-US" sz="4000" b="1" dirty="0">
              <a:solidFill>
                <a:srgbClr val="32532C"/>
              </a:solidFill>
            </a:endParaRPr>
          </a:p>
        </p:txBody>
      </p:sp>
      <p:sp>
        <p:nvSpPr>
          <p:cNvPr id="7" name="TextBox 6"/>
          <p:cNvSpPr txBox="1"/>
          <p:nvPr/>
        </p:nvSpPr>
        <p:spPr>
          <a:xfrm>
            <a:off x="822960" y="1468755"/>
            <a:ext cx="10317480" cy="1708160"/>
          </a:xfrm>
          <a:prstGeom prst="rect">
            <a:avLst/>
          </a:prstGeom>
          <a:noFill/>
        </p:spPr>
        <p:txBody>
          <a:bodyPr wrap="square" rtlCol="0">
            <a:spAutoFit/>
          </a:bodyPr>
          <a:lstStyle/>
          <a:p>
            <a:pPr>
              <a:lnSpc>
                <a:spcPct val="150000"/>
              </a:lnSpc>
            </a:pPr>
            <a:r>
              <a:rPr lang="zh-CN" altLang="en-US" sz="3000" b="1" dirty="0" smtClean="0">
                <a:solidFill>
                  <a:srgbClr val="31A6BD"/>
                </a:solidFill>
                <a:latin typeface="微软雅黑" pitchFamily="34" charset="-122"/>
                <a:ea typeface="微软雅黑" pitchFamily="34" charset="-122"/>
              </a:rPr>
              <a:t>学习目标：</a:t>
            </a:r>
            <a:endParaRPr lang="en-US" altLang="zh-CN" sz="3000" b="1" dirty="0" smtClean="0">
              <a:solidFill>
                <a:srgbClr val="31A6BD"/>
              </a:solidFill>
              <a:latin typeface="微软雅黑" pitchFamily="34" charset="-122"/>
              <a:ea typeface="微软雅黑" pitchFamily="34" charset="-122"/>
            </a:endParaRPr>
          </a:p>
          <a:p>
            <a:pPr>
              <a:lnSpc>
                <a:spcPct val="150000"/>
              </a:lnSpc>
            </a:pPr>
            <a:r>
              <a:rPr lang="zh-CN" altLang="en-US" sz="2000" b="1" dirty="0" smtClean="0">
                <a:solidFill>
                  <a:srgbClr val="31A6BD"/>
                </a:solidFill>
                <a:latin typeface="微软雅黑" pitchFamily="34" charset="-122"/>
                <a:ea typeface="微软雅黑" pitchFamily="34" charset="-122"/>
              </a:rPr>
              <a:t>通过对测试、测试用例概念，以及基本测试用例设计方法的学习，学员能够初步掌握常见的测试用例设计方法；</a:t>
            </a:r>
            <a:endParaRPr lang="en-US" altLang="zh-CN" sz="2000" b="1" dirty="0" smtClean="0">
              <a:solidFill>
                <a:srgbClr val="31A6BD"/>
              </a:solidFill>
              <a:latin typeface="微软雅黑" pitchFamily="34" charset="-122"/>
              <a:ea typeface="微软雅黑" pitchFamily="34" charset="-122"/>
            </a:endParaRPr>
          </a:p>
        </p:txBody>
      </p:sp>
      <p:sp>
        <p:nvSpPr>
          <p:cNvPr id="8" name="TextBox 7"/>
          <p:cNvSpPr txBox="1"/>
          <p:nvPr/>
        </p:nvSpPr>
        <p:spPr>
          <a:xfrm>
            <a:off x="853440" y="3622961"/>
            <a:ext cx="10134600" cy="2169825"/>
          </a:xfrm>
          <a:prstGeom prst="rect">
            <a:avLst/>
          </a:prstGeom>
          <a:noFill/>
        </p:spPr>
        <p:txBody>
          <a:bodyPr wrap="square" rtlCol="0">
            <a:spAutoFit/>
          </a:bodyPr>
          <a:lstStyle/>
          <a:p>
            <a:pPr>
              <a:lnSpc>
                <a:spcPct val="150000"/>
              </a:lnSpc>
            </a:pPr>
            <a:r>
              <a:rPr lang="zh-CN" altLang="en-US" sz="3000" b="1" dirty="0" smtClean="0">
                <a:solidFill>
                  <a:srgbClr val="31A6BD"/>
                </a:solidFill>
                <a:latin typeface="微软雅黑" pitchFamily="34" charset="-122"/>
                <a:ea typeface="微软雅黑" pitchFamily="34" charset="-122"/>
              </a:rPr>
              <a:t>学习内容：</a:t>
            </a:r>
            <a:endParaRPr lang="en-US" altLang="zh-CN" sz="3000" b="1" dirty="0" smtClean="0">
              <a:solidFill>
                <a:srgbClr val="31A6BD"/>
              </a:solidFill>
              <a:latin typeface="微软雅黑" pitchFamily="34" charset="-122"/>
              <a:ea typeface="微软雅黑" pitchFamily="34" charset="-122"/>
            </a:endParaRPr>
          </a:p>
          <a:p>
            <a:pPr>
              <a:lnSpc>
                <a:spcPct val="150000"/>
              </a:lnSpc>
            </a:pPr>
            <a:r>
              <a:rPr lang="en-US" altLang="zh-CN" sz="2000" b="1" dirty="0" smtClean="0">
                <a:solidFill>
                  <a:srgbClr val="31A6BD"/>
                </a:solidFill>
                <a:latin typeface="微软雅黑" pitchFamily="34" charset="-122"/>
                <a:ea typeface="微软雅黑" pitchFamily="34" charset="-122"/>
              </a:rPr>
              <a:t>1</a:t>
            </a:r>
            <a:r>
              <a:rPr lang="zh-CN" altLang="en-US" sz="2000" b="1" dirty="0" smtClean="0">
                <a:solidFill>
                  <a:srgbClr val="31A6BD"/>
                </a:solidFill>
                <a:latin typeface="微软雅黑" pitchFamily="34" charset="-122"/>
                <a:ea typeface="微软雅黑" pitchFamily="34" charset="-122"/>
              </a:rPr>
              <a:t>、软件测试的意义、目的和原则；</a:t>
            </a:r>
          </a:p>
          <a:p>
            <a:pPr>
              <a:lnSpc>
                <a:spcPct val="150000"/>
              </a:lnSpc>
            </a:pPr>
            <a:r>
              <a:rPr lang="en-US" altLang="zh-CN" sz="2000" b="1" dirty="0" smtClean="0">
                <a:solidFill>
                  <a:srgbClr val="31A6BD"/>
                </a:solidFill>
                <a:latin typeface="微软雅黑" pitchFamily="34" charset="-122"/>
                <a:ea typeface="微软雅黑" pitchFamily="34" charset="-122"/>
              </a:rPr>
              <a:t>2</a:t>
            </a:r>
            <a:r>
              <a:rPr lang="zh-CN" altLang="en-US" sz="2000" b="1" dirty="0" smtClean="0">
                <a:solidFill>
                  <a:srgbClr val="31A6BD"/>
                </a:solidFill>
                <a:latin typeface="微软雅黑" pitchFamily="34" charset="-122"/>
                <a:ea typeface="微软雅黑" pitchFamily="34" charset="-122"/>
              </a:rPr>
              <a:t>、常见的用例设计方法：等价类、边界值、判定表；</a:t>
            </a:r>
          </a:p>
          <a:p>
            <a:pPr>
              <a:lnSpc>
                <a:spcPct val="150000"/>
              </a:lnSpc>
            </a:pPr>
            <a:r>
              <a:rPr lang="en-US" altLang="zh-CN" sz="2000" b="1" dirty="0" smtClean="0">
                <a:solidFill>
                  <a:srgbClr val="31A6BD"/>
                </a:solidFill>
                <a:latin typeface="微软雅黑" pitchFamily="34" charset="-122"/>
                <a:ea typeface="微软雅黑" pitchFamily="34" charset="-122"/>
              </a:rPr>
              <a:t>3</a:t>
            </a:r>
            <a:r>
              <a:rPr lang="zh-CN" altLang="en-US" sz="2000" b="1" dirty="0" smtClean="0">
                <a:solidFill>
                  <a:srgbClr val="31A6BD"/>
                </a:solidFill>
                <a:latin typeface="微软雅黑" pitchFamily="34" charset="-122"/>
                <a:ea typeface="微软雅黑" pitchFamily="34" charset="-122"/>
              </a:rPr>
              <a:t>、实战演练；</a:t>
            </a:r>
            <a:endParaRPr lang="en-US" altLang="zh-CN" sz="2000" b="1" dirty="0" smtClean="0">
              <a:solidFill>
                <a:srgbClr val="31A6BD"/>
              </a:solidFill>
              <a:latin typeface="微软雅黑" pitchFamily="34" charset="-122"/>
              <a:ea typeface="微软雅黑" pitchFamily="34" charset="-122"/>
            </a:endParaRPr>
          </a:p>
        </p:txBody>
      </p:sp>
    </p:spTree>
    <p:extLst>
      <p:ext uri="{BB962C8B-B14F-4D97-AF65-F5344CB8AC3E}">
        <p14:creationId xmlns="" xmlns:p14="http://schemas.microsoft.com/office/powerpoint/2010/main" val="609864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实战课程授课路标</a:t>
            </a:r>
            <a:endParaRPr lang="zh-CN" altLang="en-US" sz="4000" b="1" dirty="0">
              <a:solidFill>
                <a:srgbClr val="32A0BE"/>
              </a:solidFill>
            </a:endParaRP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5</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28" name="TextBox 57"/>
          <p:cNvSpPr txBox="1">
            <a:spLocks noChangeArrowheads="1"/>
          </p:cNvSpPr>
          <p:nvPr/>
        </p:nvSpPr>
        <p:spPr bwMode="auto">
          <a:xfrm>
            <a:off x="7243682" y="1819668"/>
            <a:ext cx="1834997" cy="523220"/>
          </a:xfrm>
          <a:prstGeom prst="rect">
            <a:avLst/>
          </a:prstGeom>
          <a:noFill/>
          <a:ln w="9525">
            <a:noFill/>
            <a:miter lim="800000"/>
            <a:headEnd/>
            <a:tailEnd/>
          </a:ln>
        </p:spPr>
        <p:txBody>
          <a:bodyPr anchor="ctr">
            <a:spAutoFit/>
          </a:bodyPr>
          <a:lstStyle/>
          <a:p>
            <a:pPr algn="ctr" fontAlgn="t"/>
            <a:r>
              <a:rPr lang="zh-CN" altLang="en-US" sz="1400" dirty="0">
                <a:latin typeface="微软雅黑" pitchFamily="34" charset="-122"/>
                <a:ea typeface="微软雅黑" pitchFamily="34" charset="-122"/>
              </a:rPr>
              <a:t>迭代</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开发</a:t>
            </a:r>
            <a:endParaRPr lang="en-US" altLang="zh-CN" sz="1400" dirty="0">
              <a:latin typeface="微软雅黑" pitchFamily="34" charset="-122"/>
              <a:ea typeface="微软雅黑" pitchFamily="34" charset="-122"/>
            </a:endParaRPr>
          </a:p>
          <a:p>
            <a:pPr algn="ctr" fontAlgn="t"/>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360</a:t>
            </a:r>
            <a:r>
              <a:rPr lang="zh-CN" altLang="en-US" sz="1400" dirty="0">
                <a:latin typeface="微软雅黑" pitchFamily="34" charset="-122"/>
                <a:ea typeface="微软雅黑" pitchFamily="34" charset="-122"/>
              </a:rPr>
              <a:t>分钟）</a:t>
            </a:r>
          </a:p>
        </p:txBody>
      </p:sp>
      <p:sp>
        <p:nvSpPr>
          <p:cNvPr id="29" name="TextBox 24"/>
          <p:cNvSpPr txBox="1">
            <a:spLocks noChangeArrowheads="1"/>
          </p:cNvSpPr>
          <p:nvPr/>
        </p:nvSpPr>
        <p:spPr bwMode="auto">
          <a:xfrm>
            <a:off x="2655142" y="4085789"/>
            <a:ext cx="486093"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30" name="流程图: 过程 25"/>
          <p:cNvSpPr>
            <a:spLocks noChangeArrowheads="1"/>
          </p:cNvSpPr>
          <p:nvPr/>
        </p:nvSpPr>
        <p:spPr bwMode="auto">
          <a:xfrm>
            <a:off x="2705201"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需求分析</a:t>
            </a:r>
          </a:p>
          <a:p>
            <a:pPr algn="ctr" fontAlgn="t">
              <a:defRPr/>
            </a:pPr>
            <a:r>
              <a:rPr lang="zh-CN" altLang="en-US" sz="1400" b="1" dirty="0">
                <a:solidFill>
                  <a:schemeClr val="bg1"/>
                </a:solidFill>
                <a:latin typeface="微软雅黑" pitchFamily="34" charset="-122"/>
                <a:ea typeface="微软雅黑" pitchFamily="34" charset="-122"/>
              </a:rPr>
              <a:t>演练</a:t>
            </a:r>
          </a:p>
        </p:txBody>
      </p:sp>
      <p:sp>
        <p:nvSpPr>
          <p:cNvPr id="31" name="流程图: 过程 28"/>
          <p:cNvSpPr>
            <a:spLocks noChangeArrowheads="1"/>
          </p:cNvSpPr>
          <p:nvPr/>
        </p:nvSpPr>
        <p:spPr bwMode="auto">
          <a:xfrm>
            <a:off x="3085402"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总结</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点评</a:t>
            </a:r>
          </a:p>
        </p:txBody>
      </p:sp>
      <p:sp>
        <p:nvSpPr>
          <p:cNvPr id="32" name="TextBox 29"/>
          <p:cNvSpPr txBox="1">
            <a:spLocks noChangeArrowheads="1"/>
          </p:cNvSpPr>
          <p:nvPr/>
        </p:nvSpPr>
        <p:spPr bwMode="auto">
          <a:xfrm>
            <a:off x="2995507" y="4085789"/>
            <a:ext cx="523416"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33" name="右箭头 32"/>
          <p:cNvSpPr>
            <a:spLocks noChangeArrowheads="1"/>
          </p:cNvSpPr>
          <p:nvPr/>
        </p:nvSpPr>
        <p:spPr bwMode="auto">
          <a:xfrm>
            <a:off x="4893385" y="3091539"/>
            <a:ext cx="318376" cy="233753"/>
          </a:xfrm>
          <a:prstGeom prst="rightArrow">
            <a:avLst>
              <a:gd name="adj1" fmla="val 50000"/>
              <a:gd name="adj2" fmla="val 50228"/>
            </a:avLst>
          </a:prstGeom>
          <a:solidFill>
            <a:srgbClr val="31A6BD"/>
          </a:solidFill>
          <a:ln w="9525" algn="ctr">
            <a:noFill/>
            <a:round/>
            <a:headEnd/>
            <a:tailEnd/>
          </a:ln>
        </p:spPr>
        <p:txBody>
          <a:bodyPr/>
          <a:lstStyle/>
          <a:p>
            <a:pPr algn="ctr" fontAlgn="t"/>
            <a:endParaRPr lang="zh-CN" altLang="en-US" sz="1400">
              <a:latin typeface="微软雅黑" pitchFamily="34" charset="-122"/>
              <a:ea typeface="微软雅黑" pitchFamily="34" charset="-122"/>
            </a:endParaRPr>
          </a:p>
        </p:txBody>
      </p:sp>
      <p:sp>
        <p:nvSpPr>
          <p:cNvPr id="35" name="TextBox 55"/>
          <p:cNvSpPr txBox="1">
            <a:spLocks noChangeArrowheads="1"/>
          </p:cNvSpPr>
          <p:nvPr/>
        </p:nvSpPr>
        <p:spPr bwMode="auto">
          <a:xfrm>
            <a:off x="3687889" y="1247341"/>
            <a:ext cx="1381539" cy="615553"/>
          </a:xfrm>
          <a:prstGeom prst="rect">
            <a:avLst/>
          </a:prstGeom>
          <a:noFill/>
          <a:ln w="9525">
            <a:noFill/>
            <a:miter lim="800000"/>
            <a:headEnd/>
            <a:tailEnd/>
          </a:ln>
        </p:spPr>
        <p:txBody>
          <a:bodyPr wrap="square">
            <a:spAutoFit/>
          </a:bodyPr>
          <a:lstStyle/>
          <a:p>
            <a:pPr algn="ctr" fontAlgn="t"/>
            <a:r>
              <a:rPr lang="zh-CN" altLang="en-US" sz="1600" b="1" dirty="0">
                <a:latin typeface="微软雅黑" pitchFamily="34" charset="-122"/>
                <a:ea typeface="微软雅黑" pitchFamily="34" charset="-122"/>
              </a:rPr>
              <a:t>软件设计</a:t>
            </a:r>
            <a:endParaRPr lang="en-US" altLang="zh-CN" sz="1600" b="1" dirty="0">
              <a:latin typeface="微软雅黑" pitchFamily="34" charset="-122"/>
              <a:ea typeface="微软雅黑" pitchFamily="34" charset="-122"/>
            </a:endParaRPr>
          </a:p>
          <a:p>
            <a:pPr algn="ctr" fontAlgn="t"/>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1.5</a:t>
            </a:r>
            <a:r>
              <a:rPr lang="zh-CN" altLang="en-US" sz="1600" b="1" dirty="0">
                <a:latin typeface="微软雅黑" pitchFamily="34" charset="-122"/>
                <a:ea typeface="微软雅黑" pitchFamily="34" charset="-122"/>
              </a:rPr>
              <a:t>小时</a:t>
            </a:r>
            <a:r>
              <a:rPr lang="zh-CN" altLang="en-US" b="1" dirty="0">
                <a:latin typeface="微软雅黑" pitchFamily="34" charset="-122"/>
                <a:ea typeface="微软雅黑" pitchFamily="34" charset="-122"/>
              </a:rPr>
              <a:t>）</a:t>
            </a:r>
          </a:p>
        </p:txBody>
      </p:sp>
      <p:sp>
        <p:nvSpPr>
          <p:cNvPr id="37" name="TextBox 57"/>
          <p:cNvSpPr txBox="1">
            <a:spLocks noChangeArrowheads="1"/>
          </p:cNvSpPr>
          <p:nvPr/>
        </p:nvSpPr>
        <p:spPr bwMode="auto">
          <a:xfrm>
            <a:off x="5657267" y="1829607"/>
            <a:ext cx="1497817" cy="523220"/>
          </a:xfrm>
          <a:prstGeom prst="rect">
            <a:avLst/>
          </a:prstGeom>
          <a:noFill/>
          <a:ln w="9525">
            <a:noFill/>
            <a:miter lim="800000"/>
            <a:headEnd/>
            <a:tailEnd/>
          </a:ln>
        </p:spPr>
        <p:txBody>
          <a:bodyPr wrap="square" anchor="ctr">
            <a:spAutoFit/>
          </a:bodyPr>
          <a:lstStyle/>
          <a:p>
            <a:pPr algn="ctr" fontAlgn="t"/>
            <a:r>
              <a:rPr lang="zh-CN" altLang="en-US" sz="1400" dirty="0">
                <a:latin typeface="微软雅黑" pitchFamily="34" charset="-122"/>
                <a:ea typeface="微软雅黑" pitchFamily="34" charset="-122"/>
              </a:rPr>
              <a:t>迭代</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开发</a:t>
            </a:r>
            <a:endParaRPr lang="en-US" altLang="zh-CN" sz="1400" dirty="0">
              <a:latin typeface="微软雅黑" pitchFamily="34" charset="-122"/>
              <a:ea typeface="微软雅黑" pitchFamily="34" charset="-122"/>
            </a:endParaRPr>
          </a:p>
          <a:p>
            <a:pPr algn="ctr" fontAlgn="t"/>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330</a:t>
            </a:r>
            <a:r>
              <a:rPr lang="zh-CN" altLang="en-US" sz="1400" dirty="0" smtClean="0">
                <a:latin typeface="微软雅黑" pitchFamily="34" charset="-122"/>
                <a:ea typeface="微软雅黑" pitchFamily="34" charset="-122"/>
              </a:rPr>
              <a:t>分钟）</a:t>
            </a:r>
            <a:endParaRPr lang="zh-CN" altLang="en-US" dirty="0">
              <a:latin typeface="微软雅黑" pitchFamily="34" charset="-122"/>
              <a:ea typeface="微软雅黑" pitchFamily="34" charset="-122"/>
            </a:endParaRPr>
          </a:p>
        </p:txBody>
      </p:sp>
      <p:cxnSp>
        <p:nvCxnSpPr>
          <p:cNvPr id="38" name="直接连接符 38"/>
          <p:cNvCxnSpPr>
            <a:cxnSpLocks noChangeShapeType="1"/>
          </p:cNvCxnSpPr>
          <p:nvPr/>
        </p:nvCxnSpPr>
        <p:spPr bwMode="auto">
          <a:xfrm flipH="1">
            <a:off x="3582561" y="1338394"/>
            <a:ext cx="15436" cy="3597550"/>
          </a:xfrm>
          <a:prstGeom prst="line">
            <a:avLst/>
          </a:prstGeom>
          <a:noFill/>
          <a:ln w="25400" algn="ctr">
            <a:solidFill>
              <a:srgbClr val="31A6BD"/>
            </a:solidFill>
            <a:prstDash val="lgDash"/>
            <a:round/>
            <a:headEnd/>
            <a:tailEnd/>
          </a:ln>
        </p:spPr>
      </p:cxnSp>
      <p:sp>
        <p:nvSpPr>
          <p:cNvPr id="39" name="右箭头 51"/>
          <p:cNvSpPr>
            <a:spLocks noChangeArrowheads="1"/>
          </p:cNvSpPr>
          <p:nvPr/>
        </p:nvSpPr>
        <p:spPr bwMode="auto">
          <a:xfrm>
            <a:off x="7112628" y="3168389"/>
            <a:ext cx="318374" cy="233753"/>
          </a:xfrm>
          <a:prstGeom prst="rightArrow">
            <a:avLst>
              <a:gd name="adj1" fmla="val 50000"/>
              <a:gd name="adj2" fmla="val 50228"/>
            </a:avLst>
          </a:prstGeom>
          <a:solidFill>
            <a:srgbClr val="31A6BD"/>
          </a:solidFill>
          <a:ln w="9525" algn="ctr">
            <a:noFill/>
            <a:round/>
            <a:headEnd/>
            <a:tailEnd/>
          </a:ln>
        </p:spPr>
        <p:txBody>
          <a:bodyPr/>
          <a:lstStyle/>
          <a:p>
            <a:pPr algn="ctr" fontAlgn="t"/>
            <a:endParaRPr lang="zh-CN" altLang="en-US" sz="1400">
              <a:latin typeface="微软雅黑" pitchFamily="34" charset="-122"/>
              <a:ea typeface="微软雅黑" pitchFamily="34" charset="-122"/>
            </a:endParaRPr>
          </a:p>
        </p:txBody>
      </p:sp>
      <p:sp>
        <p:nvSpPr>
          <p:cNvPr id="40" name="TextBox 57"/>
          <p:cNvSpPr txBox="1">
            <a:spLocks noChangeArrowheads="1"/>
          </p:cNvSpPr>
          <p:nvPr/>
        </p:nvSpPr>
        <p:spPr bwMode="auto">
          <a:xfrm>
            <a:off x="8739830" y="1237402"/>
            <a:ext cx="1172817" cy="584775"/>
          </a:xfrm>
          <a:prstGeom prst="rect">
            <a:avLst/>
          </a:prstGeom>
          <a:noFill/>
          <a:ln w="9525">
            <a:noFill/>
            <a:miter lim="800000"/>
            <a:headEnd/>
            <a:tailEnd/>
          </a:ln>
        </p:spPr>
        <p:txBody>
          <a:bodyPr wrap="square">
            <a:spAutoFit/>
          </a:bodyPr>
          <a:lstStyle/>
          <a:p>
            <a:pPr algn="ctr" fontAlgn="t"/>
            <a:r>
              <a:rPr lang="zh-CN" altLang="en-US" sz="1600" b="1" dirty="0">
                <a:latin typeface="微软雅黑" pitchFamily="34" charset="-122"/>
                <a:ea typeface="微软雅黑" pitchFamily="34" charset="-122"/>
              </a:rPr>
              <a:t>实战考核</a:t>
            </a:r>
            <a:endParaRPr lang="en-US" altLang="zh-CN" sz="1600" b="1" dirty="0">
              <a:latin typeface="微软雅黑" pitchFamily="34" charset="-122"/>
              <a:ea typeface="微软雅黑" pitchFamily="34" charset="-122"/>
            </a:endParaRPr>
          </a:p>
          <a:p>
            <a:pPr algn="ctr" fontAlgn="t"/>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8</a:t>
            </a:r>
            <a:r>
              <a:rPr lang="zh-CN" altLang="en-US" sz="1600" b="1" dirty="0">
                <a:latin typeface="微软雅黑" pitchFamily="34" charset="-122"/>
                <a:ea typeface="微软雅黑" pitchFamily="34" charset="-122"/>
              </a:rPr>
              <a:t>小时）</a:t>
            </a:r>
          </a:p>
        </p:txBody>
      </p:sp>
      <p:sp>
        <p:nvSpPr>
          <p:cNvPr id="41" name="右箭头 51"/>
          <p:cNvSpPr>
            <a:spLocks noChangeArrowheads="1"/>
          </p:cNvSpPr>
          <p:nvPr/>
        </p:nvSpPr>
        <p:spPr bwMode="auto">
          <a:xfrm>
            <a:off x="8577489" y="3168389"/>
            <a:ext cx="318374" cy="233753"/>
          </a:xfrm>
          <a:prstGeom prst="rightArrow">
            <a:avLst>
              <a:gd name="adj1" fmla="val 50000"/>
              <a:gd name="adj2" fmla="val 50228"/>
            </a:avLst>
          </a:prstGeom>
          <a:solidFill>
            <a:srgbClr val="31A6BD"/>
          </a:solidFill>
          <a:ln w="9525" algn="ctr">
            <a:noFill/>
            <a:round/>
            <a:headEnd/>
            <a:tailEnd/>
          </a:ln>
        </p:spPr>
        <p:txBody>
          <a:bodyPr/>
          <a:lstStyle/>
          <a:p>
            <a:pPr algn="ctr" fontAlgn="t"/>
            <a:endParaRPr lang="zh-CN" altLang="en-US" sz="1400">
              <a:latin typeface="微软雅黑" pitchFamily="34" charset="-122"/>
              <a:ea typeface="微软雅黑" pitchFamily="34" charset="-122"/>
            </a:endParaRPr>
          </a:p>
        </p:txBody>
      </p:sp>
      <p:sp>
        <p:nvSpPr>
          <p:cNvPr id="42" name="右箭头 30"/>
          <p:cNvSpPr>
            <a:spLocks noChangeArrowheads="1"/>
          </p:cNvSpPr>
          <p:nvPr/>
        </p:nvSpPr>
        <p:spPr bwMode="auto">
          <a:xfrm>
            <a:off x="3459653" y="3054715"/>
            <a:ext cx="318376" cy="233753"/>
          </a:xfrm>
          <a:prstGeom prst="rightArrow">
            <a:avLst>
              <a:gd name="adj1" fmla="val 50000"/>
              <a:gd name="adj2" fmla="val 50228"/>
            </a:avLst>
          </a:prstGeom>
          <a:solidFill>
            <a:srgbClr val="31A6BD"/>
          </a:solidFill>
          <a:ln w="9525" algn="ctr">
            <a:noFill/>
            <a:round/>
            <a:headEnd/>
            <a:tailEnd/>
          </a:ln>
        </p:spPr>
        <p:txBody>
          <a:bodyPr/>
          <a:lstStyle/>
          <a:p>
            <a:pPr algn="ctr" fontAlgn="t"/>
            <a:endParaRPr lang="zh-CN" altLang="en-US" sz="1400">
              <a:latin typeface="微软雅黑" pitchFamily="34" charset="-122"/>
              <a:ea typeface="微软雅黑" pitchFamily="34" charset="-122"/>
            </a:endParaRPr>
          </a:p>
        </p:txBody>
      </p:sp>
      <p:sp>
        <p:nvSpPr>
          <p:cNvPr id="45" name="流程图: 过程 25"/>
          <p:cNvSpPr>
            <a:spLocks noChangeArrowheads="1"/>
          </p:cNvSpPr>
          <p:nvPr/>
        </p:nvSpPr>
        <p:spPr bwMode="auto">
          <a:xfrm>
            <a:off x="4134993"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软件设计</a:t>
            </a:r>
          </a:p>
          <a:p>
            <a:pPr algn="ctr" fontAlgn="t">
              <a:defRPr/>
            </a:pPr>
            <a:r>
              <a:rPr lang="zh-CN" altLang="en-US" sz="1400" b="1" dirty="0">
                <a:solidFill>
                  <a:schemeClr val="bg1"/>
                </a:solidFill>
                <a:latin typeface="微软雅黑" pitchFamily="34" charset="-122"/>
                <a:ea typeface="微软雅黑" pitchFamily="34" charset="-122"/>
              </a:rPr>
              <a:t>演练</a:t>
            </a:r>
          </a:p>
        </p:txBody>
      </p:sp>
      <p:sp>
        <p:nvSpPr>
          <p:cNvPr id="46" name="流程图: 过程 28"/>
          <p:cNvSpPr>
            <a:spLocks noChangeArrowheads="1"/>
          </p:cNvSpPr>
          <p:nvPr/>
        </p:nvSpPr>
        <p:spPr bwMode="auto">
          <a:xfrm>
            <a:off x="4515194"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总结</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点评</a:t>
            </a:r>
          </a:p>
        </p:txBody>
      </p:sp>
      <p:sp>
        <p:nvSpPr>
          <p:cNvPr id="49" name="流程图: 过程 25"/>
          <p:cNvSpPr>
            <a:spLocks noChangeArrowheads="1"/>
          </p:cNvSpPr>
          <p:nvPr/>
        </p:nvSpPr>
        <p:spPr bwMode="auto">
          <a:xfrm>
            <a:off x="5589327"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smtClean="0">
                <a:solidFill>
                  <a:schemeClr val="bg1"/>
                </a:solidFill>
                <a:latin typeface="微软雅黑" pitchFamily="34" charset="-122"/>
                <a:ea typeface="微软雅黑" pitchFamily="34" charset="-122"/>
              </a:rPr>
              <a:t>迭代开发</a:t>
            </a:r>
            <a:endParaRPr lang="zh-CN" altLang="en-US" sz="1400" b="1" dirty="0">
              <a:solidFill>
                <a:schemeClr val="bg1"/>
              </a:solidFill>
              <a:latin typeface="微软雅黑" pitchFamily="34" charset="-122"/>
              <a:ea typeface="微软雅黑" pitchFamily="34" charset="-122"/>
            </a:endParaRPr>
          </a:p>
        </p:txBody>
      </p:sp>
      <p:sp>
        <p:nvSpPr>
          <p:cNvPr id="51" name="流程图: 过程 25"/>
          <p:cNvSpPr>
            <a:spLocks noChangeArrowheads="1"/>
          </p:cNvSpPr>
          <p:nvPr/>
        </p:nvSpPr>
        <p:spPr bwMode="auto">
          <a:xfrm>
            <a:off x="5974196"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单元测试演练</a:t>
            </a:r>
          </a:p>
        </p:txBody>
      </p:sp>
      <p:sp>
        <p:nvSpPr>
          <p:cNvPr id="52" name="流程图: 过程 28"/>
          <p:cNvSpPr>
            <a:spLocks noChangeArrowheads="1"/>
          </p:cNvSpPr>
          <p:nvPr/>
        </p:nvSpPr>
        <p:spPr bwMode="auto">
          <a:xfrm>
            <a:off x="6354397"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smtClean="0">
                <a:solidFill>
                  <a:schemeClr val="bg1"/>
                </a:solidFill>
                <a:latin typeface="微软雅黑" pitchFamily="34" charset="-122"/>
                <a:ea typeface="微软雅黑" pitchFamily="34" charset="-122"/>
              </a:rPr>
              <a:t>迭代开发</a:t>
            </a:r>
            <a:endParaRPr lang="zh-CN" altLang="en-US" sz="1400" b="1" dirty="0">
              <a:solidFill>
                <a:schemeClr val="bg1"/>
              </a:solidFill>
              <a:latin typeface="微软雅黑" pitchFamily="34" charset="-122"/>
              <a:ea typeface="微软雅黑" pitchFamily="34" charset="-122"/>
            </a:endParaRPr>
          </a:p>
        </p:txBody>
      </p:sp>
      <p:sp>
        <p:nvSpPr>
          <p:cNvPr id="53" name="流程图: 过程 28"/>
          <p:cNvSpPr>
            <a:spLocks noChangeArrowheads="1"/>
          </p:cNvSpPr>
          <p:nvPr/>
        </p:nvSpPr>
        <p:spPr bwMode="auto">
          <a:xfrm>
            <a:off x="6730657"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总结</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点评</a:t>
            </a:r>
          </a:p>
        </p:txBody>
      </p:sp>
      <p:sp>
        <p:nvSpPr>
          <p:cNvPr id="54" name="流程图: 过程 25"/>
          <p:cNvSpPr>
            <a:spLocks noChangeArrowheads="1"/>
          </p:cNvSpPr>
          <p:nvPr/>
        </p:nvSpPr>
        <p:spPr bwMode="auto">
          <a:xfrm>
            <a:off x="7426903"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smtClean="0">
                <a:solidFill>
                  <a:schemeClr val="bg1"/>
                </a:solidFill>
                <a:latin typeface="微软雅黑" pitchFamily="34" charset="-122"/>
                <a:ea typeface="微软雅黑" pitchFamily="34" charset="-122"/>
              </a:rPr>
              <a:t>迭代开发</a:t>
            </a:r>
            <a:endParaRPr lang="zh-CN" altLang="en-US" sz="1400" b="1" dirty="0">
              <a:solidFill>
                <a:schemeClr val="bg1"/>
              </a:solidFill>
              <a:latin typeface="微软雅黑" pitchFamily="34" charset="-122"/>
              <a:ea typeface="微软雅黑" pitchFamily="34" charset="-122"/>
            </a:endParaRPr>
          </a:p>
        </p:txBody>
      </p:sp>
      <p:sp>
        <p:nvSpPr>
          <p:cNvPr id="58" name="流程图: 过程 25"/>
          <p:cNvSpPr>
            <a:spLocks noChangeArrowheads="1"/>
          </p:cNvSpPr>
          <p:nvPr/>
        </p:nvSpPr>
        <p:spPr bwMode="auto">
          <a:xfrm>
            <a:off x="7811379"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小组间功能互测</a:t>
            </a:r>
          </a:p>
        </p:txBody>
      </p:sp>
      <p:sp>
        <p:nvSpPr>
          <p:cNvPr id="59" name="流程图: 过程 28"/>
          <p:cNvSpPr>
            <a:spLocks noChangeArrowheads="1"/>
          </p:cNvSpPr>
          <p:nvPr/>
        </p:nvSpPr>
        <p:spPr bwMode="auto">
          <a:xfrm>
            <a:off x="8191580"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总结</a:t>
            </a:r>
            <a:r>
              <a:rPr lang="en-US" altLang="zh-CN" sz="1400" b="1" dirty="0">
                <a:solidFill>
                  <a:schemeClr val="bg1"/>
                </a:solidFill>
                <a:latin typeface="微软雅黑" pitchFamily="34" charset="-122"/>
                <a:ea typeface="微软雅黑" pitchFamily="34" charset="-122"/>
              </a:rPr>
              <a:t>+</a:t>
            </a:r>
          </a:p>
          <a:p>
            <a:pPr algn="ctr" fontAlgn="t">
              <a:defRPr/>
            </a:pPr>
            <a:r>
              <a:rPr lang="zh-CN" altLang="en-US" sz="1400" b="1" dirty="0">
                <a:solidFill>
                  <a:schemeClr val="bg1"/>
                </a:solidFill>
                <a:latin typeface="微软雅黑" pitchFamily="34" charset="-122"/>
                <a:ea typeface="微软雅黑" pitchFamily="34" charset="-122"/>
              </a:rPr>
              <a:t>总体点评</a:t>
            </a:r>
          </a:p>
        </p:txBody>
      </p:sp>
      <p:sp>
        <p:nvSpPr>
          <p:cNvPr id="60" name="流程图: 过程 28"/>
          <p:cNvSpPr>
            <a:spLocks noChangeArrowheads="1"/>
          </p:cNvSpPr>
          <p:nvPr/>
        </p:nvSpPr>
        <p:spPr bwMode="auto">
          <a:xfrm>
            <a:off x="8888145"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实战考核</a:t>
            </a:r>
          </a:p>
        </p:txBody>
      </p:sp>
      <p:sp>
        <p:nvSpPr>
          <p:cNvPr id="61" name="流程图: 过程 25"/>
          <p:cNvSpPr>
            <a:spLocks noChangeArrowheads="1"/>
          </p:cNvSpPr>
          <p:nvPr/>
        </p:nvSpPr>
        <p:spPr bwMode="auto">
          <a:xfrm>
            <a:off x="2325080" y="2329441"/>
            <a:ext cx="370473" cy="17835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需求分析</a:t>
            </a:r>
          </a:p>
          <a:p>
            <a:pPr algn="ctr" fontAlgn="t">
              <a:defRPr/>
            </a:pPr>
            <a:r>
              <a:rPr lang="zh-CN" altLang="en-US" sz="1400" b="1" dirty="0">
                <a:solidFill>
                  <a:schemeClr val="bg1"/>
                </a:solidFill>
                <a:latin typeface="微软雅黑" pitchFamily="34" charset="-122"/>
                <a:ea typeface="微软雅黑" pitchFamily="34" charset="-122"/>
              </a:rPr>
              <a:t>授课</a:t>
            </a:r>
          </a:p>
        </p:txBody>
      </p:sp>
      <p:sp>
        <p:nvSpPr>
          <p:cNvPr id="62" name="TextBox 24"/>
          <p:cNvSpPr txBox="1">
            <a:spLocks noChangeArrowheads="1"/>
          </p:cNvSpPr>
          <p:nvPr/>
        </p:nvSpPr>
        <p:spPr bwMode="auto">
          <a:xfrm>
            <a:off x="2250229" y="4085789"/>
            <a:ext cx="443746"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30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63" name="流程图: 过程 25"/>
          <p:cNvSpPr>
            <a:spLocks noChangeArrowheads="1"/>
          </p:cNvSpPr>
          <p:nvPr/>
        </p:nvSpPr>
        <p:spPr bwMode="auto">
          <a:xfrm>
            <a:off x="3756723" y="2329441"/>
            <a:ext cx="370473" cy="1781964"/>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软件设计</a:t>
            </a:r>
            <a:endParaRPr lang="en-US" altLang="zh-CN" sz="1400" b="1" dirty="0">
              <a:solidFill>
                <a:schemeClr val="bg1"/>
              </a:solidFill>
              <a:latin typeface="微软雅黑" pitchFamily="34" charset="-122"/>
              <a:ea typeface="微软雅黑" pitchFamily="34" charset="-122"/>
            </a:endParaRPr>
          </a:p>
          <a:p>
            <a:pPr algn="ctr" fontAlgn="t">
              <a:defRPr/>
            </a:pPr>
            <a:r>
              <a:rPr lang="zh-CN" altLang="en-US" sz="1400" b="1" dirty="0">
                <a:solidFill>
                  <a:schemeClr val="bg1"/>
                </a:solidFill>
                <a:latin typeface="微软雅黑" pitchFamily="34" charset="-122"/>
                <a:ea typeface="微软雅黑" pitchFamily="34" charset="-122"/>
              </a:rPr>
              <a:t>授课</a:t>
            </a:r>
          </a:p>
        </p:txBody>
      </p:sp>
      <p:sp>
        <p:nvSpPr>
          <p:cNvPr id="64" name="TextBox 24"/>
          <p:cNvSpPr txBox="1">
            <a:spLocks noChangeArrowheads="1"/>
          </p:cNvSpPr>
          <p:nvPr/>
        </p:nvSpPr>
        <p:spPr bwMode="auto">
          <a:xfrm>
            <a:off x="4044305" y="4085789"/>
            <a:ext cx="518226"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65" name="TextBox 29"/>
          <p:cNvSpPr txBox="1">
            <a:spLocks noChangeArrowheads="1"/>
          </p:cNvSpPr>
          <p:nvPr/>
        </p:nvSpPr>
        <p:spPr bwMode="auto">
          <a:xfrm>
            <a:off x="4425009" y="4085789"/>
            <a:ext cx="535088"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66" name="TextBox 24"/>
          <p:cNvSpPr txBox="1">
            <a:spLocks noChangeArrowheads="1"/>
          </p:cNvSpPr>
          <p:nvPr/>
        </p:nvSpPr>
        <p:spPr bwMode="auto">
          <a:xfrm>
            <a:off x="3699027" y="4085789"/>
            <a:ext cx="495756"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30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1" name="TextBox 24"/>
          <p:cNvSpPr txBox="1">
            <a:spLocks noChangeArrowheads="1"/>
          </p:cNvSpPr>
          <p:nvPr/>
        </p:nvSpPr>
        <p:spPr bwMode="auto">
          <a:xfrm>
            <a:off x="5907098" y="4085789"/>
            <a:ext cx="525630"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5</a:t>
            </a:r>
            <a:r>
              <a:rPr lang="en-US" altLang="zh-CN" sz="1400" dirty="0" smtClean="0">
                <a:latin typeface="微软雅黑" pitchFamily="34" charset="-122"/>
                <a:ea typeface="微软雅黑" pitchFamily="34" charset="-122"/>
              </a:rPr>
              <a:t>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2" name="TextBox 29"/>
          <p:cNvSpPr txBox="1">
            <a:spLocks noChangeArrowheads="1"/>
          </p:cNvSpPr>
          <p:nvPr/>
        </p:nvSpPr>
        <p:spPr bwMode="auto">
          <a:xfrm>
            <a:off x="6277702" y="4085789"/>
            <a:ext cx="522000" cy="738000"/>
          </a:xfrm>
          <a:prstGeom prst="rect">
            <a:avLst/>
          </a:prstGeom>
          <a:noFill/>
          <a:ln w="9525">
            <a:noFill/>
            <a:miter lim="800000"/>
            <a:headEnd/>
            <a:tailEnd/>
          </a:ln>
        </p:spPr>
        <p:txBody>
          <a:bodyPr wrap="square">
            <a:spAutoFit/>
          </a:bodyPr>
          <a:lstStyle/>
          <a:p>
            <a:pPr algn="ctr" fontAlgn="t"/>
            <a:r>
              <a:rPr lang="en-US" altLang="zh-CN" sz="1400" dirty="0" smtClean="0">
                <a:latin typeface="微软雅黑" pitchFamily="34" charset="-122"/>
                <a:ea typeface="微软雅黑" pitchFamily="34" charset="-122"/>
              </a:rPr>
              <a:t>110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3" name="TextBox 24"/>
          <p:cNvSpPr txBox="1">
            <a:spLocks noChangeArrowheads="1"/>
          </p:cNvSpPr>
          <p:nvPr/>
        </p:nvSpPr>
        <p:spPr bwMode="auto">
          <a:xfrm>
            <a:off x="5530495" y="4085789"/>
            <a:ext cx="515029"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150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4" name="TextBox 24"/>
          <p:cNvSpPr txBox="1">
            <a:spLocks noChangeArrowheads="1"/>
          </p:cNvSpPr>
          <p:nvPr/>
        </p:nvSpPr>
        <p:spPr bwMode="auto">
          <a:xfrm>
            <a:off x="6693815" y="4085789"/>
            <a:ext cx="442676"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7" name="TextBox 29"/>
          <p:cNvSpPr txBox="1">
            <a:spLocks noChangeArrowheads="1"/>
          </p:cNvSpPr>
          <p:nvPr/>
        </p:nvSpPr>
        <p:spPr bwMode="auto">
          <a:xfrm>
            <a:off x="7755211" y="4085789"/>
            <a:ext cx="482818"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60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78" name="TextBox 24"/>
          <p:cNvSpPr txBox="1">
            <a:spLocks noChangeArrowheads="1"/>
          </p:cNvSpPr>
          <p:nvPr/>
        </p:nvSpPr>
        <p:spPr bwMode="auto">
          <a:xfrm>
            <a:off x="7359929" y="4085789"/>
            <a:ext cx="522417" cy="738664"/>
          </a:xfrm>
          <a:prstGeom prst="rect">
            <a:avLst/>
          </a:prstGeom>
          <a:noFill/>
          <a:ln w="9525">
            <a:noFill/>
            <a:miter lim="800000"/>
            <a:headEnd/>
            <a:tailEnd/>
          </a:ln>
        </p:spPr>
        <p:txBody>
          <a:bodyPr wrap="square">
            <a:spAutoFit/>
          </a:bodyPr>
          <a:lstStyle/>
          <a:p>
            <a:pPr algn="ctr" fontAlgn="t"/>
            <a:r>
              <a:rPr lang="en-US" altLang="zh-CN" sz="1400" dirty="0" smtClean="0">
                <a:latin typeface="微软雅黑" pitchFamily="34" charset="-122"/>
                <a:ea typeface="微软雅黑" pitchFamily="34" charset="-122"/>
              </a:rPr>
              <a:t>27</a:t>
            </a:r>
            <a:r>
              <a:rPr lang="en-US" altLang="zh-CN" sz="1400" dirty="0" smtClean="0">
                <a:latin typeface="微软雅黑" pitchFamily="34" charset="-122"/>
                <a:ea typeface="微软雅黑" pitchFamily="34" charset="-122"/>
              </a:rPr>
              <a:t>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80" name="TextBox 24"/>
          <p:cNvSpPr txBox="1">
            <a:spLocks noChangeArrowheads="1"/>
          </p:cNvSpPr>
          <p:nvPr/>
        </p:nvSpPr>
        <p:spPr bwMode="auto">
          <a:xfrm>
            <a:off x="8098670" y="4085789"/>
            <a:ext cx="526985"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30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82" name="TextBox 24"/>
          <p:cNvSpPr txBox="1">
            <a:spLocks noChangeArrowheads="1"/>
          </p:cNvSpPr>
          <p:nvPr/>
        </p:nvSpPr>
        <p:spPr bwMode="auto">
          <a:xfrm>
            <a:off x="8812778" y="4085789"/>
            <a:ext cx="514800" cy="954107"/>
          </a:xfrm>
          <a:prstGeom prst="rect">
            <a:avLst/>
          </a:prstGeom>
          <a:noFill/>
          <a:ln w="9525">
            <a:noFill/>
            <a:miter lim="800000"/>
            <a:headEnd/>
            <a:tailEnd/>
          </a:ln>
        </p:spPr>
        <p:txBody>
          <a:bodyPr wrap="square">
            <a:spAutoFit/>
          </a:bodyPr>
          <a:lstStyle/>
          <a:p>
            <a:pPr algn="ctr" fontAlgn="t"/>
            <a:r>
              <a:rPr lang="en-US" altLang="zh-CN" sz="1400" dirty="0" smtClean="0">
                <a:latin typeface="微软雅黑" pitchFamily="34" charset="-122"/>
                <a:ea typeface="微软雅黑" pitchFamily="34" charset="-122"/>
              </a:rPr>
              <a:t>480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83" name="TextBox 55"/>
          <p:cNvSpPr txBox="1">
            <a:spLocks noChangeArrowheads="1"/>
          </p:cNvSpPr>
          <p:nvPr/>
        </p:nvSpPr>
        <p:spPr bwMode="auto">
          <a:xfrm>
            <a:off x="2226835" y="1237402"/>
            <a:ext cx="1529968" cy="584775"/>
          </a:xfrm>
          <a:prstGeom prst="rect">
            <a:avLst/>
          </a:prstGeom>
          <a:noFill/>
          <a:ln w="9525">
            <a:noFill/>
            <a:miter lim="800000"/>
            <a:headEnd/>
            <a:tailEnd/>
          </a:ln>
        </p:spPr>
        <p:txBody>
          <a:bodyPr wrap="square">
            <a:spAutoFit/>
          </a:bodyPr>
          <a:lstStyle/>
          <a:p>
            <a:pPr algn="ctr" fontAlgn="t"/>
            <a:r>
              <a:rPr lang="zh-CN" altLang="en-US" sz="1600" b="1" dirty="0">
                <a:latin typeface="微软雅黑" pitchFamily="34" charset="-122"/>
                <a:ea typeface="微软雅黑" pitchFamily="34" charset="-122"/>
              </a:rPr>
              <a:t>需求分析</a:t>
            </a:r>
            <a:endParaRPr lang="en-US" altLang="zh-CN" sz="1600" b="1" dirty="0">
              <a:latin typeface="微软雅黑" pitchFamily="34" charset="-122"/>
              <a:ea typeface="微软雅黑" pitchFamily="34" charset="-122"/>
            </a:endParaRPr>
          </a:p>
          <a:p>
            <a:pPr algn="ctr" fontAlgn="t"/>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1.5</a:t>
            </a:r>
            <a:r>
              <a:rPr lang="zh-CN" altLang="en-US" sz="1600" b="1" dirty="0">
                <a:latin typeface="微软雅黑" pitchFamily="34" charset="-122"/>
                <a:ea typeface="微软雅黑" pitchFamily="34" charset="-122"/>
              </a:rPr>
              <a:t>小时）</a:t>
            </a:r>
          </a:p>
        </p:txBody>
      </p:sp>
      <p:cxnSp>
        <p:nvCxnSpPr>
          <p:cNvPr id="84" name="直接连接符 53"/>
          <p:cNvCxnSpPr>
            <a:cxnSpLocks noChangeShapeType="1"/>
          </p:cNvCxnSpPr>
          <p:nvPr/>
        </p:nvCxnSpPr>
        <p:spPr bwMode="auto">
          <a:xfrm>
            <a:off x="7253404" y="2214165"/>
            <a:ext cx="0" cy="2542461"/>
          </a:xfrm>
          <a:prstGeom prst="line">
            <a:avLst/>
          </a:prstGeom>
          <a:noFill/>
          <a:ln w="25400" algn="ctr">
            <a:solidFill>
              <a:srgbClr val="31A6BD"/>
            </a:solidFill>
            <a:prstDash val="lgDash"/>
            <a:round/>
            <a:headEnd/>
            <a:tailEnd/>
          </a:ln>
        </p:spPr>
      </p:cxnSp>
      <p:sp>
        <p:nvSpPr>
          <p:cNvPr id="85" name="TextBox 56"/>
          <p:cNvSpPr txBox="1">
            <a:spLocks noChangeArrowheads="1"/>
          </p:cNvSpPr>
          <p:nvPr/>
        </p:nvSpPr>
        <p:spPr bwMode="auto">
          <a:xfrm>
            <a:off x="5065520" y="1237402"/>
            <a:ext cx="3699101" cy="584775"/>
          </a:xfrm>
          <a:prstGeom prst="rect">
            <a:avLst/>
          </a:prstGeom>
          <a:noFill/>
          <a:ln w="9525">
            <a:noFill/>
            <a:miter lim="800000"/>
            <a:headEnd/>
            <a:tailEnd/>
          </a:ln>
        </p:spPr>
        <p:txBody>
          <a:bodyPr wrap="square">
            <a:spAutoFit/>
          </a:bodyPr>
          <a:lstStyle/>
          <a:p>
            <a:pPr algn="ctr" fontAlgn="t"/>
            <a:r>
              <a:rPr lang="zh-CN" altLang="en-US" sz="1600" b="1" dirty="0">
                <a:latin typeface="微软雅黑" pitchFamily="34" charset="-122"/>
                <a:ea typeface="微软雅黑" pitchFamily="34" charset="-122"/>
              </a:rPr>
              <a:t>软件开发和测试</a:t>
            </a:r>
            <a:endParaRPr lang="en-US" altLang="zh-CN" sz="1600" b="1" dirty="0">
              <a:latin typeface="微软雅黑" pitchFamily="34" charset="-122"/>
              <a:ea typeface="微软雅黑" pitchFamily="34" charset="-122"/>
            </a:endParaRPr>
          </a:p>
          <a:p>
            <a:pPr algn="ctr" fontAlgn="t"/>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 11.5</a:t>
            </a:r>
            <a:r>
              <a:rPr lang="zh-CN" altLang="en-US" sz="1600" b="1" dirty="0">
                <a:latin typeface="微软雅黑" pitchFamily="34" charset="-122"/>
                <a:ea typeface="微软雅黑" pitchFamily="34" charset="-122"/>
              </a:rPr>
              <a:t>小时）</a:t>
            </a:r>
          </a:p>
        </p:txBody>
      </p:sp>
      <p:cxnSp>
        <p:nvCxnSpPr>
          <p:cNvPr id="86" name="直接连接符 38"/>
          <p:cNvCxnSpPr>
            <a:cxnSpLocks noChangeShapeType="1"/>
          </p:cNvCxnSpPr>
          <p:nvPr/>
        </p:nvCxnSpPr>
        <p:spPr bwMode="auto">
          <a:xfrm flipH="1">
            <a:off x="5030302" y="1343196"/>
            <a:ext cx="15436" cy="3597551"/>
          </a:xfrm>
          <a:prstGeom prst="line">
            <a:avLst/>
          </a:prstGeom>
          <a:noFill/>
          <a:ln w="25400" algn="ctr">
            <a:solidFill>
              <a:srgbClr val="31A6BD"/>
            </a:solidFill>
            <a:prstDash val="lgDash"/>
            <a:round/>
            <a:headEnd/>
            <a:tailEnd/>
          </a:ln>
        </p:spPr>
      </p:cxnSp>
      <p:cxnSp>
        <p:nvCxnSpPr>
          <p:cNvPr id="87" name="直接连接符 38"/>
          <p:cNvCxnSpPr>
            <a:cxnSpLocks noChangeShapeType="1"/>
          </p:cNvCxnSpPr>
          <p:nvPr/>
        </p:nvCxnSpPr>
        <p:spPr bwMode="auto">
          <a:xfrm flipH="1">
            <a:off x="8718134" y="1349601"/>
            <a:ext cx="15436" cy="3597551"/>
          </a:xfrm>
          <a:prstGeom prst="line">
            <a:avLst/>
          </a:prstGeom>
          <a:noFill/>
          <a:ln w="25400" algn="ctr">
            <a:solidFill>
              <a:srgbClr val="31A6BD"/>
            </a:solidFill>
            <a:prstDash val="lgDash"/>
            <a:round/>
            <a:headEnd/>
            <a:tailEnd/>
          </a:ln>
        </p:spPr>
      </p:cxnSp>
      <p:cxnSp>
        <p:nvCxnSpPr>
          <p:cNvPr id="88" name="直接连接符 38"/>
          <p:cNvCxnSpPr>
            <a:cxnSpLocks noChangeShapeType="1"/>
          </p:cNvCxnSpPr>
          <p:nvPr/>
        </p:nvCxnSpPr>
        <p:spPr bwMode="auto">
          <a:xfrm>
            <a:off x="2305784" y="1807500"/>
            <a:ext cx="7524000" cy="0"/>
          </a:xfrm>
          <a:prstGeom prst="line">
            <a:avLst/>
          </a:prstGeom>
          <a:noFill/>
          <a:ln w="25400" algn="ctr">
            <a:solidFill>
              <a:srgbClr val="31A6BD"/>
            </a:solidFill>
            <a:prstDash val="lgDash"/>
            <a:round/>
            <a:headEnd/>
            <a:tailEnd/>
          </a:ln>
        </p:spPr>
      </p:cxnSp>
      <p:sp>
        <p:nvSpPr>
          <p:cNvPr id="89" name="流程图: 过程 25"/>
          <p:cNvSpPr>
            <a:spLocks noChangeArrowheads="1"/>
          </p:cNvSpPr>
          <p:nvPr/>
        </p:nvSpPr>
        <p:spPr bwMode="auto">
          <a:xfrm>
            <a:off x="5213065" y="2329441"/>
            <a:ext cx="370473" cy="1781965"/>
          </a:xfrm>
          <a:prstGeom prst="flowChartProcess">
            <a:avLst/>
          </a:prstGeom>
          <a:solidFill>
            <a:srgbClr val="31A6BD"/>
          </a:solidFill>
          <a:ln w="9525" algn="ctr">
            <a:noFill/>
            <a:round/>
            <a:headEnd/>
            <a:tailEnd/>
          </a:ln>
        </p:spPr>
        <p:txBody>
          <a:bodyPr/>
          <a:lstStyle/>
          <a:p>
            <a:pPr algn="ctr" fontAlgn="t">
              <a:defRPr/>
            </a:pPr>
            <a:r>
              <a:rPr lang="zh-CN" altLang="en-US" sz="1400" b="1" dirty="0">
                <a:solidFill>
                  <a:schemeClr val="bg1"/>
                </a:solidFill>
                <a:latin typeface="微软雅黑" pitchFamily="34" charset="-122"/>
                <a:ea typeface="微软雅黑" pitchFamily="34" charset="-122"/>
              </a:rPr>
              <a:t>开发环境介绍</a:t>
            </a:r>
          </a:p>
        </p:txBody>
      </p:sp>
      <p:sp>
        <p:nvSpPr>
          <p:cNvPr id="90" name="TextBox 24"/>
          <p:cNvSpPr txBox="1">
            <a:spLocks noChangeArrowheads="1"/>
          </p:cNvSpPr>
          <p:nvPr/>
        </p:nvSpPr>
        <p:spPr bwMode="auto">
          <a:xfrm>
            <a:off x="5202050" y="4085789"/>
            <a:ext cx="415669" cy="738664"/>
          </a:xfrm>
          <a:prstGeom prst="rect">
            <a:avLst/>
          </a:prstGeom>
          <a:noFill/>
          <a:ln w="9525">
            <a:noFill/>
            <a:miter lim="800000"/>
            <a:headEnd/>
            <a:tailEnd/>
          </a:ln>
        </p:spPr>
        <p:txBody>
          <a:bodyPr wrap="square">
            <a:spAutoFit/>
          </a:bodyPr>
          <a:lstStyle/>
          <a:p>
            <a:pPr algn="ctr" fontAlgn="t"/>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p:txBody>
      </p:sp>
      <p:sp>
        <p:nvSpPr>
          <p:cNvPr id="91" name="TextBox 56"/>
          <p:cNvSpPr txBox="1">
            <a:spLocks noChangeArrowheads="1"/>
          </p:cNvSpPr>
          <p:nvPr/>
        </p:nvSpPr>
        <p:spPr bwMode="auto">
          <a:xfrm>
            <a:off x="2188722" y="5048035"/>
            <a:ext cx="7937771" cy="1200329"/>
          </a:xfrm>
          <a:prstGeom prst="rect">
            <a:avLst/>
          </a:prstGeom>
          <a:noFill/>
          <a:ln w="9525">
            <a:noFill/>
            <a:miter lim="800000"/>
            <a:headEnd/>
            <a:tailEnd/>
          </a:ln>
        </p:spPr>
        <p:txBody>
          <a:bodyPr wrap="square">
            <a:spAutoFit/>
          </a:bodyPr>
          <a:lstStyle/>
          <a:p>
            <a:pPr fontAlgn="t">
              <a:lnSpc>
                <a:spcPct val="150000"/>
              </a:lnSpc>
              <a:defRPr/>
            </a:pPr>
            <a:r>
              <a:rPr lang="zh-CN" altLang="en-US" sz="1600" b="1" dirty="0">
                <a:latin typeface="微软雅黑" pitchFamily="34" charset="-122"/>
                <a:ea typeface="微软雅黑" pitchFamily="34" charset="-122"/>
              </a:rPr>
              <a:t>特别说明：</a:t>
            </a:r>
            <a:endParaRPr lang="en-US" altLang="zh-CN" sz="1600" b="1" dirty="0">
              <a:latin typeface="微软雅黑" pitchFamily="34" charset="-122"/>
              <a:ea typeface="微软雅黑" pitchFamily="34" charset="-122"/>
            </a:endParaRPr>
          </a:p>
          <a:p>
            <a:pPr indent="-216000" fontAlgn="t">
              <a:lnSpc>
                <a:spcPct val="150000"/>
              </a:lnSpc>
              <a:buFont typeface="Wingdings" pitchFamily="2" charset="2"/>
              <a:buChar char="Ø"/>
              <a:defRPr/>
            </a:pPr>
            <a:r>
              <a:rPr lang="zh-CN" altLang="en-US" sz="1600" dirty="0" smtClean="0">
                <a:latin typeface="微软雅黑" pitchFamily="34" charset="-122"/>
                <a:ea typeface="微软雅黑" pitchFamily="34" charset="-122"/>
              </a:rPr>
              <a:t>  本</a:t>
            </a:r>
            <a:r>
              <a:rPr lang="zh-CN" altLang="en-US" sz="1600" dirty="0">
                <a:latin typeface="微软雅黑" pitchFamily="34" charset="-122"/>
                <a:ea typeface="微软雅黑" pitchFamily="34" charset="-122"/>
              </a:rPr>
              <a:t>实战，采用分组形式，每组</a:t>
            </a:r>
            <a:r>
              <a:rPr lang="en-US" altLang="zh-CN" sz="1600" dirty="0">
                <a:latin typeface="微软雅黑" pitchFamily="34" charset="-122"/>
                <a:ea typeface="微软雅黑" pitchFamily="34" charset="-122"/>
              </a:rPr>
              <a:t>4~5</a:t>
            </a:r>
            <a:r>
              <a:rPr lang="zh-CN" altLang="en-US" sz="1600" dirty="0">
                <a:latin typeface="微软雅黑" pitchFamily="34" charset="-122"/>
                <a:ea typeface="微软雅黑" pitchFamily="34" charset="-122"/>
              </a:rPr>
              <a:t>人，请老师组织分组。</a:t>
            </a:r>
            <a:endParaRPr lang="en-US" altLang="zh-CN" sz="1600" dirty="0">
              <a:latin typeface="微软雅黑" pitchFamily="34" charset="-122"/>
              <a:ea typeface="微软雅黑" pitchFamily="34" charset="-122"/>
            </a:endParaRPr>
          </a:p>
          <a:p>
            <a:pPr indent="-216000" fontAlgn="t">
              <a:lnSpc>
                <a:spcPct val="150000"/>
              </a:lnSpc>
              <a:buFont typeface="Wingdings" pitchFamily="2" charset="2"/>
              <a:buChar char="Ø"/>
              <a:defRPr/>
            </a:pPr>
            <a:r>
              <a:rPr lang="en-US" altLang="zh-CN" sz="1600" b="1" dirty="0" smtClean="0">
                <a:solidFill>
                  <a:srgbClr val="FF0000"/>
                </a:solidFill>
                <a:latin typeface="微软雅黑" pitchFamily="34" charset="-122"/>
                <a:ea typeface="微软雅黑" pitchFamily="34" charset="-122"/>
              </a:rPr>
              <a:t>《</a:t>
            </a:r>
            <a:r>
              <a:rPr lang="zh-CN" altLang="en-US" sz="1600" b="1" dirty="0" smtClean="0">
                <a:solidFill>
                  <a:srgbClr val="FF0000"/>
                </a:solidFill>
                <a:latin typeface="微软雅黑" pitchFamily="34" charset="-122"/>
                <a:ea typeface="微软雅黑" pitchFamily="34" charset="-122"/>
              </a:rPr>
              <a:t>测试用例设计</a:t>
            </a:r>
            <a:r>
              <a:rPr lang="en-US" altLang="zh-CN" sz="1600" b="1" dirty="0" smtClean="0">
                <a:solidFill>
                  <a:srgbClr val="FF0000"/>
                </a:solidFill>
                <a:latin typeface="微软雅黑" pitchFamily="34" charset="-122"/>
                <a:ea typeface="微软雅黑" pitchFamily="34" charset="-122"/>
              </a:rPr>
              <a:t>》</a:t>
            </a:r>
            <a:r>
              <a:rPr lang="zh-CN" altLang="en-US" sz="1600" b="1" dirty="0" smtClean="0">
                <a:solidFill>
                  <a:srgbClr val="FF0000"/>
                </a:solidFill>
                <a:latin typeface="微软雅黑" pitchFamily="34" charset="-122"/>
                <a:ea typeface="微软雅黑" pitchFamily="34" charset="-122"/>
              </a:rPr>
              <a:t>课件和系统测试用例在迭代</a:t>
            </a:r>
            <a:r>
              <a:rPr lang="en-US" altLang="zh-CN" sz="1600" b="1" dirty="0" smtClean="0">
                <a:solidFill>
                  <a:srgbClr val="FF0000"/>
                </a:solidFill>
                <a:latin typeface="微软雅黑" pitchFamily="34" charset="-122"/>
                <a:ea typeface="微软雅黑" pitchFamily="34" charset="-122"/>
              </a:rPr>
              <a:t>1</a:t>
            </a:r>
            <a:r>
              <a:rPr lang="zh-CN" altLang="en-US" sz="1600" b="1" dirty="0" smtClean="0">
                <a:solidFill>
                  <a:srgbClr val="FF0000"/>
                </a:solidFill>
                <a:latin typeface="微软雅黑" pitchFamily="34" charset="-122"/>
                <a:ea typeface="微软雅黑" pitchFamily="34" charset="-122"/>
              </a:rPr>
              <a:t>下发给学员自学，不进行授课和演练。</a:t>
            </a:r>
            <a:endParaRPr lang="en-US" altLang="zh-CN"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s_4"/>
          <p:cNvSpPr txBox="1"/>
          <p:nvPr>
            <p:custDataLst>
              <p:tags r:id="rId1"/>
            </p:custDataLst>
          </p:nvPr>
        </p:nvSpPr>
        <p:spPr>
          <a:xfrm rot="5400000">
            <a:off x="224816" y="3107363"/>
            <a:ext cx="3693432" cy="584773"/>
          </a:xfrm>
          <a:prstGeom prst="rect">
            <a:avLst/>
          </a:prstGeom>
          <a:noFill/>
        </p:spPr>
        <p:txBody>
          <a:bodyPr wrap="square" lIns="91436" tIns="45719" rIns="91436" bIns="45719">
            <a:spAutoFit/>
          </a:bodyPr>
          <a:lstStyle/>
          <a:p>
            <a:pPr algn="ctr">
              <a:defRPr/>
            </a:pPr>
            <a:r>
              <a:rPr lang="en-US" altLang="zh-CN" sz="3200" spc="400" dirty="0">
                <a:solidFill>
                  <a:srgbClr val="DDDDDD"/>
                </a:solidFill>
                <a:latin typeface="微软雅黑" panose="020B0503020204020204" pitchFamily="34" charset="-122"/>
                <a:ea typeface="微软雅黑" panose="020B0503020204020204" pitchFamily="34" charset="-122"/>
              </a:rPr>
              <a:t>CONTENTS</a:t>
            </a:r>
            <a:endParaRPr lang="zh-CN" altLang="en-US" sz="3200" spc="400" dirty="0">
              <a:solidFill>
                <a:srgbClr val="DDDDDD"/>
              </a:solidFill>
              <a:latin typeface="微软雅黑" panose="020B0503020204020204" pitchFamily="34" charset="-122"/>
              <a:ea typeface="微软雅黑" panose="020B0503020204020204" pitchFamily="34" charset="-122"/>
            </a:endParaRPr>
          </a:p>
        </p:txBody>
      </p:sp>
      <p:sp>
        <p:nvSpPr>
          <p:cNvPr id="4" name="MH_Others_3"/>
          <p:cNvSpPr txBox="1"/>
          <p:nvPr>
            <p:custDataLst>
              <p:tags r:id="rId2"/>
            </p:custDataLst>
          </p:nvPr>
        </p:nvSpPr>
        <p:spPr>
          <a:xfrm>
            <a:off x="2043205" y="2057402"/>
            <a:ext cx="1435100" cy="2755900"/>
          </a:xfrm>
          <a:prstGeom prst="rect">
            <a:avLst/>
          </a:prstGeom>
          <a:noFill/>
        </p:spPr>
        <p:txBody>
          <a:bodyPr wrap="square" lIns="0" tIns="0" rIns="0" bIns="0" rtlCol="0" anchor="ctr" anchorCtr="0">
            <a:noAutofit/>
          </a:bodyPr>
          <a:lstStyle/>
          <a:p>
            <a:pPr algn="ctr"/>
            <a:r>
              <a:rPr lang="zh-CN" altLang="en-US" sz="6500" dirty="0">
                <a:latin typeface="微软雅黑" panose="020B0503020204020204" pitchFamily="34" charset="-122"/>
                <a:ea typeface="微软雅黑" panose="020B0503020204020204" pitchFamily="34" charset="-122"/>
              </a:rPr>
              <a:t>目</a:t>
            </a:r>
            <a:endParaRPr lang="en-US" altLang="zh-CN" sz="6500" dirty="0">
              <a:latin typeface="微软雅黑" panose="020B0503020204020204" pitchFamily="34" charset="-122"/>
              <a:ea typeface="微软雅黑" panose="020B0503020204020204" pitchFamily="34" charset="-122"/>
            </a:endParaRPr>
          </a:p>
          <a:p>
            <a:pPr algn="ctr"/>
            <a:r>
              <a:rPr lang="zh-CN" altLang="en-US" sz="6500" dirty="0">
                <a:latin typeface="微软雅黑" panose="020B0503020204020204" pitchFamily="34" charset="-122"/>
                <a:ea typeface="微软雅黑" panose="020B0503020204020204" pitchFamily="34" charset="-122"/>
              </a:rPr>
              <a:t>录</a:t>
            </a:r>
          </a:p>
        </p:txBody>
      </p:sp>
      <p:sp>
        <p:nvSpPr>
          <p:cNvPr id="11" name="Slide Number Placeholder 10"/>
          <p:cNvSpPr>
            <a:spLocks noGrp="1"/>
          </p:cNvSpPr>
          <p:nvPr>
            <p:ph type="sldNum" sz="quarter" idx="11"/>
          </p:nvPr>
        </p:nvSpPr>
        <p:spPr>
          <a:xfrm>
            <a:off x="5003800" y="6340477"/>
            <a:ext cx="2743200" cy="365125"/>
          </a:xfrm>
        </p:spPr>
        <p:txBody>
          <a:bodyPr/>
          <a:lstStyle/>
          <a:p>
            <a:fld id="{E47498C7-FEB1-437E-BB64-90DB86D2C997}" type="slidenum">
              <a:rPr lang="zh-CN" altLang="en-US" smtClean="0"/>
              <a:pPr/>
              <a:t>6</a:t>
            </a:fld>
            <a:endParaRPr lang="zh-CN" altLang="en-US" dirty="0"/>
          </a:p>
        </p:txBody>
      </p:sp>
      <p:grpSp>
        <p:nvGrpSpPr>
          <p:cNvPr id="29" name="Group 28"/>
          <p:cNvGrpSpPr/>
          <p:nvPr/>
        </p:nvGrpSpPr>
        <p:grpSpPr>
          <a:xfrm>
            <a:off x="5347827" y="3083019"/>
            <a:ext cx="5068485" cy="679449"/>
            <a:chOff x="5380005" y="4047102"/>
            <a:chExt cx="5068485" cy="679449"/>
          </a:xfrm>
        </p:grpSpPr>
        <p:sp>
          <p:nvSpPr>
            <p:cNvPr id="19" name="Rectangle 19"/>
            <p:cNvSpPr>
              <a:spLocks noChangeArrowheads="1"/>
            </p:cNvSpPr>
            <p:nvPr/>
          </p:nvSpPr>
          <p:spPr bwMode="auto">
            <a:xfrm>
              <a:off x="5380005" y="4103722"/>
              <a:ext cx="4984000" cy="445018"/>
            </a:xfrm>
            <a:prstGeom prst="rect">
              <a:avLst/>
            </a:prstGeom>
            <a:gradFill rotWithShape="1">
              <a:gsLst>
                <a:gs pos="0">
                  <a:srgbClr val="DDDDDD"/>
                </a:gs>
                <a:gs pos="100000">
                  <a:srgbClr val="FFFFFF"/>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20" name="AutoShape 23"/>
            <p:cNvSpPr>
              <a:spLocks noChangeArrowheads="1"/>
            </p:cNvSpPr>
            <p:nvPr/>
          </p:nvSpPr>
          <p:spPr bwMode="auto">
            <a:xfrm>
              <a:off x="5380005" y="4548740"/>
              <a:ext cx="4984000"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charset="0"/>
              </a:endParaRPr>
            </a:p>
          </p:txBody>
        </p:sp>
        <p:sp>
          <p:nvSpPr>
            <p:cNvPr id="21" name="AutoShape 24"/>
            <p:cNvSpPr>
              <a:spLocks noChangeArrowheads="1"/>
            </p:cNvSpPr>
            <p:nvPr/>
          </p:nvSpPr>
          <p:spPr bwMode="auto">
            <a:xfrm>
              <a:off x="5587195" y="4365035"/>
              <a:ext cx="1713608"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charset="0"/>
              </a:endParaRPr>
            </a:p>
          </p:txBody>
        </p:sp>
        <p:sp>
          <p:nvSpPr>
            <p:cNvPr id="28" name="TextBox 70"/>
            <p:cNvSpPr txBox="1"/>
            <p:nvPr/>
          </p:nvSpPr>
          <p:spPr>
            <a:xfrm>
              <a:off x="7748156" y="4235222"/>
              <a:ext cx="2700334" cy="369332"/>
            </a:xfrm>
            <a:prstGeom prst="rect">
              <a:avLst/>
            </a:prstGeom>
            <a:noFill/>
          </p:spPr>
          <p:txBody>
            <a:bodyPr wrap="square">
              <a:spAutoFit/>
            </a:bodyPr>
            <a:lstStyle/>
            <a:p>
              <a:pPr defTabSz="914400" fontAlgn="base">
                <a:spcBef>
                  <a:spcPct val="0"/>
                </a:spcBef>
                <a:spcAft>
                  <a:spcPct val="0"/>
                </a:spcAft>
                <a:defRPr/>
              </a:pPr>
              <a:r>
                <a:rPr lang="zh-CN" altLang="en-US" b="1" kern="0" dirty="0" smtClean="0">
                  <a:solidFill>
                    <a:srgbClr val="32522B"/>
                  </a:solidFill>
                  <a:latin typeface="微软雅黑" pitchFamily="34" charset="-122"/>
                  <a:ea typeface="微软雅黑" pitchFamily="34" charset="-122"/>
                </a:rPr>
                <a:t>白盒和黑盒</a:t>
              </a:r>
              <a:endParaRPr lang="en-US" altLang="zh-CN" b="1" kern="0" dirty="0" smtClean="0">
                <a:solidFill>
                  <a:srgbClr val="32522B"/>
                </a:solidFill>
                <a:latin typeface="微软雅黑" pitchFamily="34" charset="-122"/>
                <a:ea typeface="微软雅黑" pitchFamily="34" charset="-122"/>
              </a:endParaRPr>
            </a:p>
          </p:txBody>
        </p:sp>
        <p:sp>
          <p:nvSpPr>
            <p:cNvPr id="30" name="Rectangle 6"/>
            <p:cNvSpPr>
              <a:spLocks noChangeArrowheads="1"/>
            </p:cNvSpPr>
            <p:nvPr/>
          </p:nvSpPr>
          <p:spPr bwMode="auto">
            <a:xfrm>
              <a:off x="5597090" y="4071193"/>
              <a:ext cx="1713608" cy="320256"/>
            </a:xfrm>
            <a:prstGeom prst="rect">
              <a:avLst/>
            </a:prstGeom>
            <a:solidFill>
              <a:srgbClr val="31A6BD"/>
            </a:solidFill>
            <a:ln>
              <a:noFill/>
            </a:ln>
            <a:effectLst>
              <a:reflection blurRad="6350" stA="50000" endA="300" endPos="55000" dir="5400000" sy="-100000" algn="bl" rotWithShape="0"/>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31" name="TextBox 66"/>
            <p:cNvSpPr txBox="1"/>
            <p:nvPr/>
          </p:nvSpPr>
          <p:spPr>
            <a:xfrm>
              <a:off x="5905070" y="4047102"/>
              <a:ext cx="1246572" cy="415498"/>
            </a:xfrm>
            <a:prstGeom prst="rect">
              <a:avLst/>
            </a:prstGeom>
            <a:noFill/>
          </p:spPr>
          <p:txBody>
            <a:bodyPr wrap="square">
              <a:spAutoFit/>
            </a:bodyPr>
            <a:lstStyle/>
            <a:p>
              <a:pPr fontAlgn="base">
                <a:spcBef>
                  <a:spcPct val="0"/>
                </a:spcBef>
                <a:spcAft>
                  <a:spcPct val="0"/>
                </a:spcAft>
                <a:defRPr/>
              </a:pPr>
              <a:r>
                <a:rPr lang="zh-CN" altLang="en-US" sz="21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第三章</a:t>
              </a:r>
              <a:endParaRPr lang="zh-CN" altLang="en-US" sz="21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38" name="Group 37"/>
          <p:cNvGrpSpPr/>
          <p:nvPr/>
        </p:nvGrpSpPr>
        <p:grpSpPr>
          <a:xfrm>
            <a:off x="5347827" y="1754946"/>
            <a:ext cx="4984000" cy="706688"/>
            <a:chOff x="5380005" y="2632412"/>
            <a:chExt cx="4984000" cy="706688"/>
          </a:xfrm>
        </p:grpSpPr>
        <p:sp>
          <p:nvSpPr>
            <p:cNvPr id="16" name="Rectangle 12"/>
            <p:cNvSpPr>
              <a:spLocks noChangeArrowheads="1"/>
            </p:cNvSpPr>
            <p:nvPr/>
          </p:nvSpPr>
          <p:spPr bwMode="auto">
            <a:xfrm>
              <a:off x="5380005" y="2696175"/>
              <a:ext cx="4984000" cy="445019"/>
            </a:xfrm>
            <a:prstGeom prst="rect">
              <a:avLst/>
            </a:prstGeom>
            <a:gradFill rotWithShape="1">
              <a:gsLst>
                <a:gs pos="0">
                  <a:srgbClr val="DDDDDD"/>
                </a:gs>
                <a:gs pos="100000">
                  <a:srgbClr val="FFFFFF"/>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17" name="AutoShape 16"/>
            <p:cNvSpPr>
              <a:spLocks noChangeArrowheads="1"/>
            </p:cNvSpPr>
            <p:nvPr/>
          </p:nvSpPr>
          <p:spPr bwMode="auto">
            <a:xfrm>
              <a:off x="5380005" y="3161289"/>
              <a:ext cx="4984000"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dirty="0">
                <a:solidFill>
                  <a:srgbClr val="000000"/>
                </a:solidFill>
                <a:latin typeface="Arial" charset="0"/>
              </a:endParaRPr>
            </a:p>
          </p:txBody>
        </p:sp>
        <p:sp>
          <p:nvSpPr>
            <p:cNvPr id="18" name="AutoShape 17"/>
            <p:cNvSpPr>
              <a:spLocks noChangeArrowheads="1"/>
            </p:cNvSpPr>
            <p:nvPr/>
          </p:nvSpPr>
          <p:spPr bwMode="auto">
            <a:xfrm>
              <a:off x="5587195" y="2957488"/>
              <a:ext cx="1713608"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charset="0"/>
              </a:endParaRPr>
            </a:p>
          </p:txBody>
        </p:sp>
        <p:sp>
          <p:nvSpPr>
            <p:cNvPr id="27" name="TextBox 69"/>
            <p:cNvSpPr txBox="1"/>
            <p:nvPr/>
          </p:nvSpPr>
          <p:spPr>
            <a:xfrm>
              <a:off x="7748158" y="2806244"/>
              <a:ext cx="2493145" cy="369332"/>
            </a:xfrm>
            <a:prstGeom prst="rect">
              <a:avLst/>
            </a:prstGeom>
            <a:noFill/>
          </p:spPr>
          <p:txBody>
            <a:bodyPr wrap="square">
              <a:spAutoFit/>
            </a:bodyPr>
            <a:lstStyle/>
            <a:p>
              <a:pPr defTabSz="914400" fontAlgn="base">
                <a:spcBef>
                  <a:spcPct val="0"/>
                </a:spcBef>
                <a:spcAft>
                  <a:spcPct val="0"/>
                </a:spcAft>
                <a:defRPr/>
              </a:pPr>
              <a:r>
                <a:rPr lang="zh-CN" altLang="en-US" b="1" kern="0" dirty="0" smtClean="0">
                  <a:solidFill>
                    <a:srgbClr val="32522B"/>
                  </a:solidFill>
                  <a:latin typeface="微软雅黑" pitchFamily="34" charset="-122"/>
                  <a:ea typeface="微软雅黑" pitchFamily="34" charset="-122"/>
                </a:rPr>
                <a:t>软件测试的定义</a:t>
              </a:r>
              <a:endParaRPr lang="en-US" altLang="zh-CN" b="1" kern="0" dirty="0" smtClean="0">
                <a:solidFill>
                  <a:srgbClr val="32522B"/>
                </a:solidFill>
                <a:latin typeface="微软雅黑" pitchFamily="34" charset="-122"/>
                <a:ea typeface="微软雅黑" pitchFamily="34" charset="-122"/>
              </a:endParaRPr>
            </a:p>
          </p:txBody>
        </p:sp>
        <p:sp>
          <p:nvSpPr>
            <p:cNvPr id="32" name="Rectangle 6"/>
            <p:cNvSpPr>
              <a:spLocks noChangeArrowheads="1"/>
            </p:cNvSpPr>
            <p:nvPr/>
          </p:nvSpPr>
          <p:spPr bwMode="auto">
            <a:xfrm>
              <a:off x="5584688" y="2646027"/>
              <a:ext cx="1713608" cy="320256"/>
            </a:xfrm>
            <a:prstGeom prst="rect">
              <a:avLst/>
            </a:prstGeom>
            <a:solidFill>
              <a:srgbClr val="31A6BD"/>
            </a:solidFill>
            <a:ln>
              <a:noFill/>
            </a:ln>
            <a:effectLst>
              <a:reflection blurRad="6350" stA="50000" endA="300" endPos="55000" dir="5400000" sy="-100000" algn="bl" rotWithShape="0"/>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34" name="TextBox 65"/>
            <p:cNvSpPr txBox="1"/>
            <p:nvPr/>
          </p:nvSpPr>
          <p:spPr>
            <a:xfrm>
              <a:off x="5905070" y="2632412"/>
              <a:ext cx="1246572" cy="415498"/>
            </a:xfrm>
            <a:prstGeom prst="rect">
              <a:avLst/>
            </a:prstGeom>
            <a:noFill/>
          </p:spPr>
          <p:txBody>
            <a:bodyPr wrap="square">
              <a:spAutoFit/>
            </a:bodyPr>
            <a:lstStyle/>
            <a:p>
              <a:pPr fontAlgn="base">
                <a:spcBef>
                  <a:spcPct val="0"/>
                </a:spcBef>
                <a:spcAft>
                  <a:spcPct val="0"/>
                </a:spcAft>
                <a:defRPr/>
              </a:pPr>
              <a:r>
                <a:rPr lang="zh-CN" altLang="en-US" sz="21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第一章</a:t>
              </a:r>
              <a:endParaRPr lang="zh-CN" altLang="en-US" sz="21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37" name="Rectangle 36"/>
          <p:cNvSpPr/>
          <p:nvPr/>
        </p:nvSpPr>
        <p:spPr>
          <a:xfrm>
            <a:off x="5439945" y="4277719"/>
            <a:ext cx="4709328" cy="1200329"/>
          </a:xfrm>
          <a:prstGeom prst="rect">
            <a:avLst/>
          </a:prstGeom>
        </p:spPr>
        <p:txBody>
          <a:bodyPr wrap="square">
            <a:spAutoFit/>
          </a:bodyPr>
          <a:lstStyle/>
          <a:p>
            <a:pPr lvl="1">
              <a:lnSpc>
                <a:spcPct val="150000"/>
              </a:lnSpc>
              <a:buFont typeface="Wingdings" pitchFamily="2" charset="2"/>
              <a:buChar char="§"/>
            </a:pPr>
            <a:r>
              <a:rPr lang="zh-CN" altLang="en-US" sz="1600" b="1" kern="0" dirty="0" smtClean="0">
                <a:solidFill>
                  <a:srgbClr val="32522B"/>
                </a:solidFill>
                <a:latin typeface="微软雅黑" pitchFamily="34" charset="-122"/>
                <a:ea typeface="微软雅黑" pitchFamily="34" charset="-122"/>
              </a:rPr>
              <a:t>等价类划分</a:t>
            </a:r>
            <a:endParaRPr lang="en-US" altLang="zh-CN" sz="1600" b="1" kern="0" dirty="0" smtClean="0">
              <a:solidFill>
                <a:srgbClr val="32522B"/>
              </a:solidFill>
              <a:latin typeface="微软雅黑" pitchFamily="34" charset="-122"/>
              <a:ea typeface="微软雅黑" pitchFamily="34" charset="-122"/>
            </a:endParaRPr>
          </a:p>
          <a:p>
            <a:pPr lvl="1">
              <a:lnSpc>
                <a:spcPct val="150000"/>
              </a:lnSpc>
              <a:buFont typeface="Wingdings" pitchFamily="2" charset="2"/>
              <a:buChar char="§"/>
            </a:pPr>
            <a:r>
              <a:rPr lang="zh-CN" altLang="en-US" sz="1600" b="1" kern="0" dirty="0" smtClean="0">
                <a:solidFill>
                  <a:srgbClr val="32522B"/>
                </a:solidFill>
                <a:latin typeface="微软雅黑" pitchFamily="34" charset="-122"/>
                <a:ea typeface="微软雅黑" pitchFamily="34" charset="-122"/>
              </a:rPr>
              <a:t>边界值分析</a:t>
            </a:r>
            <a:endParaRPr lang="en-US" altLang="zh-CN" sz="1600" b="1" kern="0" dirty="0" smtClean="0">
              <a:solidFill>
                <a:srgbClr val="32522B"/>
              </a:solidFill>
              <a:latin typeface="微软雅黑" pitchFamily="34" charset="-122"/>
              <a:ea typeface="微软雅黑" pitchFamily="34" charset="-122"/>
            </a:endParaRPr>
          </a:p>
          <a:p>
            <a:pPr lvl="1">
              <a:lnSpc>
                <a:spcPct val="150000"/>
              </a:lnSpc>
              <a:buFont typeface="Wingdings" pitchFamily="2" charset="2"/>
              <a:buChar char="§"/>
            </a:pPr>
            <a:r>
              <a:rPr lang="zh-CN" altLang="en-US" sz="1600" b="1" kern="0" dirty="0" smtClean="0">
                <a:solidFill>
                  <a:srgbClr val="32522B"/>
                </a:solidFill>
                <a:latin typeface="微软雅黑" pitchFamily="34" charset="-122"/>
                <a:ea typeface="微软雅黑" pitchFamily="34" charset="-122"/>
              </a:rPr>
              <a:t>判定表方法</a:t>
            </a:r>
            <a:endParaRPr lang="en-US" altLang="zh-CN" sz="1600" b="1" kern="0" dirty="0" smtClean="0">
              <a:solidFill>
                <a:srgbClr val="32522B"/>
              </a:solidFill>
              <a:latin typeface="微软雅黑" pitchFamily="34" charset="-122"/>
              <a:ea typeface="微软雅黑" pitchFamily="34" charset="-122"/>
            </a:endParaRPr>
          </a:p>
        </p:txBody>
      </p:sp>
      <p:grpSp>
        <p:nvGrpSpPr>
          <p:cNvPr id="33" name="Group 32"/>
          <p:cNvGrpSpPr/>
          <p:nvPr/>
        </p:nvGrpSpPr>
        <p:grpSpPr>
          <a:xfrm>
            <a:off x="5347827" y="2414235"/>
            <a:ext cx="4984000" cy="706688"/>
            <a:chOff x="5380005" y="2632412"/>
            <a:chExt cx="4984000" cy="706688"/>
          </a:xfrm>
        </p:grpSpPr>
        <p:sp>
          <p:nvSpPr>
            <p:cNvPr id="35" name="Rectangle 12"/>
            <p:cNvSpPr>
              <a:spLocks noChangeArrowheads="1"/>
            </p:cNvSpPr>
            <p:nvPr/>
          </p:nvSpPr>
          <p:spPr bwMode="auto">
            <a:xfrm>
              <a:off x="5380005" y="2696175"/>
              <a:ext cx="4984000" cy="445019"/>
            </a:xfrm>
            <a:prstGeom prst="rect">
              <a:avLst/>
            </a:prstGeom>
            <a:gradFill rotWithShape="1">
              <a:gsLst>
                <a:gs pos="0">
                  <a:srgbClr val="DDDDDD"/>
                </a:gs>
                <a:gs pos="100000">
                  <a:srgbClr val="FFFFFF"/>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40" name="AutoShape 16"/>
            <p:cNvSpPr>
              <a:spLocks noChangeArrowheads="1"/>
            </p:cNvSpPr>
            <p:nvPr/>
          </p:nvSpPr>
          <p:spPr bwMode="auto">
            <a:xfrm>
              <a:off x="5380005" y="3161289"/>
              <a:ext cx="4984000"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dirty="0">
                <a:solidFill>
                  <a:srgbClr val="000000"/>
                </a:solidFill>
                <a:latin typeface="Arial" charset="0"/>
              </a:endParaRPr>
            </a:p>
          </p:txBody>
        </p:sp>
        <p:sp>
          <p:nvSpPr>
            <p:cNvPr id="41" name="AutoShape 17"/>
            <p:cNvSpPr>
              <a:spLocks noChangeArrowheads="1"/>
            </p:cNvSpPr>
            <p:nvPr/>
          </p:nvSpPr>
          <p:spPr bwMode="auto">
            <a:xfrm>
              <a:off x="5587195" y="2957488"/>
              <a:ext cx="1713608"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charset="0"/>
              </a:endParaRPr>
            </a:p>
          </p:txBody>
        </p:sp>
        <p:sp>
          <p:nvSpPr>
            <p:cNvPr id="42" name="TextBox 69"/>
            <p:cNvSpPr txBox="1"/>
            <p:nvPr/>
          </p:nvSpPr>
          <p:spPr>
            <a:xfrm>
              <a:off x="7748158" y="2806244"/>
              <a:ext cx="2493145" cy="369332"/>
            </a:xfrm>
            <a:prstGeom prst="rect">
              <a:avLst/>
            </a:prstGeom>
            <a:noFill/>
          </p:spPr>
          <p:txBody>
            <a:bodyPr wrap="square">
              <a:spAutoFit/>
            </a:bodyPr>
            <a:lstStyle/>
            <a:p>
              <a:r>
                <a:rPr lang="zh-CN" altLang="en-US" b="1" kern="0" dirty="0" smtClean="0">
                  <a:solidFill>
                    <a:srgbClr val="32522B"/>
                  </a:solidFill>
                  <a:latin typeface="微软雅黑" pitchFamily="34" charset="-122"/>
                  <a:ea typeface="微软雅黑" pitchFamily="34" charset="-122"/>
                </a:rPr>
                <a:t>软件测试的目的和原则</a:t>
              </a:r>
              <a:endParaRPr lang="en-US" altLang="zh-CN" b="1" kern="0" dirty="0" smtClean="0">
                <a:solidFill>
                  <a:srgbClr val="32522B"/>
                </a:solidFill>
                <a:latin typeface="微软雅黑" pitchFamily="34" charset="-122"/>
                <a:ea typeface="微软雅黑" pitchFamily="34" charset="-122"/>
              </a:endParaRPr>
            </a:p>
          </p:txBody>
        </p:sp>
        <p:sp>
          <p:nvSpPr>
            <p:cNvPr id="43" name="Rectangle 6"/>
            <p:cNvSpPr>
              <a:spLocks noChangeArrowheads="1"/>
            </p:cNvSpPr>
            <p:nvPr/>
          </p:nvSpPr>
          <p:spPr bwMode="auto">
            <a:xfrm>
              <a:off x="5584688" y="2646027"/>
              <a:ext cx="1713608" cy="320256"/>
            </a:xfrm>
            <a:prstGeom prst="rect">
              <a:avLst/>
            </a:prstGeom>
            <a:solidFill>
              <a:srgbClr val="31A6BD"/>
            </a:solidFill>
            <a:ln>
              <a:noFill/>
            </a:ln>
            <a:effectLst>
              <a:reflection blurRad="6350" stA="50000" endA="300" endPos="55000" dir="5400000" sy="-100000" algn="bl" rotWithShape="0"/>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44" name="TextBox 65"/>
            <p:cNvSpPr txBox="1"/>
            <p:nvPr/>
          </p:nvSpPr>
          <p:spPr>
            <a:xfrm>
              <a:off x="5905070" y="2632412"/>
              <a:ext cx="1246572" cy="415498"/>
            </a:xfrm>
            <a:prstGeom prst="rect">
              <a:avLst/>
            </a:prstGeom>
            <a:noFill/>
          </p:spPr>
          <p:txBody>
            <a:bodyPr wrap="square">
              <a:spAutoFit/>
            </a:bodyPr>
            <a:lstStyle/>
            <a:p>
              <a:pPr fontAlgn="base">
                <a:spcBef>
                  <a:spcPct val="0"/>
                </a:spcBef>
                <a:spcAft>
                  <a:spcPct val="0"/>
                </a:spcAft>
                <a:defRPr/>
              </a:pPr>
              <a:r>
                <a:rPr lang="zh-CN" altLang="en-US" sz="21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第二章</a:t>
              </a:r>
              <a:endParaRPr lang="zh-CN" altLang="en-US" sz="21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2" name="Group 51"/>
          <p:cNvGrpSpPr/>
          <p:nvPr/>
        </p:nvGrpSpPr>
        <p:grpSpPr>
          <a:xfrm>
            <a:off x="5347827" y="3722874"/>
            <a:ext cx="5128015" cy="706688"/>
            <a:chOff x="5380005" y="2632412"/>
            <a:chExt cx="5128015" cy="706688"/>
          </a:xfrm>
        </p:grpSpPr>
        <p:sp>
          <p:nvSpPr>
            <p:cNvPr id="53" name="Rectangle 12"/>
            <p:cNvSpPr>
              <a:spLocks noChangeArrowheads="1"/>
            </p:cNvSpPr>
            <p:nvPr/>
          </p:nvSpPr>
          <p:spPr bwMode="auto">
            <a:xfrm>
              <a:off x="5380005" y="2696175"/>
              <a:ext cx="4984000" cy="445019"/>
            </a:xfrm>
            <a:prstGeom prst="rect">
              <a:avLst/>
            </a:prstGeom>
            <a:gradFill rotWithShape="1">
              <a:gsLst>
                <a:gs pos="0">
                  <a:srgbClr val="DDDDDD"/>
                </a:gs>
                <a:gs pos="100000">
                  <a:srgbClr val="FFFFFF"/>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54" name="AutoShape 16"/>
            <p:cNvSpPr>
              <a:spLocks noChangeArrowheads="1"/>
            </p:cNvSpPr>
            <p:nvPr/>
          </p:nvSpPr>
          <p:spPr bwMode="auto">
            <a:xfrm>
              <a:off x="5380005" y="3161289"/>
              <a:ext cx="4984000"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dirty="0">
                <a:solidFill>
                  <a:srgbClr val="000000"/>
                </a:solidFill>
                <a:latin typeface="Arial" charset="0"/>
              </a:endParaRPr>
            </a:p>
          </p:txBody>
        </p:sp>
        <p:sp>
          <p:nvSpPr>
            <p:cNvPr id="55" name="AutoShape 17"/>
            <p:cNvSpPr>
              <a:spLocks noChangeArrowheads="1"/>
            </p:cNvSpPr>
            <p:nvPr/>
          </p:nvSpPr>
          <p:spPr bwMode="auto">
            <a:xfrm>
              <a:off x="5587195" y="2957488"/>
              <a:ext cx="1713608" cy="1778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kern="0">
                <a:solidFill>
                  <a:srgbClr val="000000"/>
                </a:solidFill>
                <a:latin typeface="Arial" charset="0"/>
              </a:endParaRPr>
            </a:p>
          </p:txBody>
        </p:sp>
        <p:sp>
          <p:nvSpPr>
            <p:cNvPr id="56" name="TextBox 69"/>
            <p:cNvSpPr txBox="1"/>
            <p:nvPr/>
          </p:nvSpPr>
          <p:spPr>
            <a:xfrm>
              <a:off x="7748157" y="2806244"/>
              <a:ext cx="2759863" cy="369332"/>
            </a:xfrm>
            <a:prstGeom prst="rect">
              <a:avLst/>
            </a:prstGeom>
            <a:noFill/>
          </p:spPr>
          <p:txBody>
            <a:bodyPr wrap="square">
              <a:spAutoFit/>
            </a:bodyPr>
            <a:lstStyle/>
            <a:p>
              <a:r>
                <a:rPr lang="zh-CN" altLang="en-US" b="1" kern="0" dirty="0" smtClean="0">
                  <a:solidFill>
                    <a:srgbClr val="32522B"/>
                  </a:solidFill>
                  <a:latin typeface="微软雅黑" pitchFamily="34" charset="-122"/>
                  <a:ea typeface="微软雅黑" pitchFamily="34" charset="-122"/>
                </a:rPr>
                <a:t>常见的测试用例设计方法</a:t>
              </a:r>
              <a:endParaRPr lang="en-US" altLang="zh-CN" b="1" kern="0" dirty="0" smtClean="0">
                <a:solidFill>
                  <a:srgbClr val="32522B"/>
                </a:solidFill>
                <a:latin typeface="微软雅黑" pitchFamily="34" charset="-122"/>
                <a:ea typeface="微软雅黑" pitchFamily="34" charset="-122"/>
              </a:endParaRPr>
            </a:p>
          </p:txBody>
        </p:sp>
        <p:sp>
          <p:nvSpPr>
            <p:cNvPr id="57" name="Rectangle 6"/>
            <p:cNvSpPr>
              <a:spLocks noChangeArrowheads="1"/>
            </p:cNvSpPr>
            <p:nvPr/>
          </p:nvSpPr>
          <p:spPr bwMode="auto">
            <a:xfrm>
              <a:off x="5584688" y="2646027"/>
              <a:ext cx="1713608" cy="320256"/>
            </a:xfrm>
            <a:prstGeom prst="rect">
              <a:avLst/>
            </a:prstGeom>
            <a:solidFill>
              <a:srgbClr val="31A6BD"/>
            </a:solidFill>
            <a:ln>
              <a:noFill/>
            </a:ln>
            <a:effectLst>
              <a:reflection blurRad="6350" stA="50000" endA="300" endPos="55000" dir="5400000" sy="-100000" algn="bl" rotWithShape="0"/>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i="1" kern="0">
                <a:solidFill>
                  <a:srgbClr val="000000"/>
                </a:solidFill>
                <a:latin typeface="Arial" charset="0"/>
                <a:ea typeface="华文细黑" pitchFamily="2" charset="-122"/>
              </a:endParaRPr>
            </a:p>
          </p:txBody>
        </p:sp>
        <p:sp>
          <p:nvSpPr>
            <p:cNvPr id="58" name="TextBox 65"/>
            <p:cNvSpPr txBox="1"/>
            <p:nvPr/>
          </p:nvSpPr>
          <p:spPr>
            <a:xfrm>
              <a:off x="5905070" y="2632412"/>
              <a:ext cx="1246572" cy="415498"/>
            </a:xfrm>
            <a:prstGeom prst="rect">
              <a:avLst/>
            </a:prstGeom>
            <a:noFill/>
          </p:spPr>
          <p:txBody>
            <a:bodyPr wrap="square">
              <a:spAutoFit/>
            </a:bodyPr>
            <a:lstStyle/>
            <a:p>
              <a:pPr fontAlgn="base">
                <a:spcBef>
                  <a:spcPct val="0"/>
                </a:spcBef>
                <a:spcAft>
                  <a:spcPct val="0"/>
                </a:spcAft>
                <a:defRPr/>
              </a:pPr>
              <a:r>
                <a:rPr lang="zh-CN" altLang="en-US" sz="2100" b="1" dirty="0" smtClean="0">
                  <a:solidFill>
                    <a:srgbClr val="FFFFFF"/>
                  </a:solidFill>
                  <a:effectLst>
                    <a:outerShdw blurRad="38100" dist="38100" dir="2700000" algn="tl">
                      <a:srgbClr val="000000">
                        <a:alpha val="43137"/>
                      </a:srgbClr>
                    </a:outerShdw>
                  </a:effectLst>
                  <a:latin typeface="微软雅黑" pitchFamily="34" charset="-122"/>
                  <a:ea typeface="微软雅黑" pitchFamily="34" charset="-122"/>
                </a:rPr>
                <a:t>第四章</a:t>
              </a:r>
              <a:endParaRPr lang="zh-CN" altLang="en-US" sz="2100" b="1"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Tree>
    <p:extLst>
      <p:ext uri="{BB962C8B-B14F-4D97-AF65-F5344CB8AC3E}">
        <p14:creationId xmlns="" xmlns:p14="http://schemas.microsoft.com/office/powerpoint/2010/main" val="1369792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软件测试的定义</a:t>
            </a:r>
            <a:endParaRPr lang="zh-CN" altLang="en-US" sz="4000" b="1" dirty="0">
              <a:solidFill>
                <a:srgbClr val="32A0BE"/>
              </a:solidFill>
            </a:endParaRP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7</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19" name="内容占位符 6"/>
          <p:cNvSpPr txBox="1">
            <a:spLocks/>
          </p:cNvSpPr>
          <p:nvPr/>
        </p:nvSpPr>
        <p:spPr>
          <a:xfrm>
            <a:off x="1008000" y="1296000"/>
            <a:ext cx="10008705" cy="3384550"/>
          </a:xfrm>
          <a:prstGeom prst="rect">
            <a:avLst/>
          </a:prstGeom>
        </p:spPr>
        <p:txBody>
          <a:bodyPr vert="horz" lIns="91436" tIns="45719" rIns="91436" bIns="45719" rtlCol="0">
            <a:normAutofit/>
          </a:bodyPr>
          <a:lstStyle/>
          <a:p>
            <a:pPr marL="228591" marR="0" lvl="0" indent="-228591" algn="l" defTabSz="914363" rtl="0" eaLnBrk="1" fontAlgn="auto" latinLnBrk="0" hangingPunct="1">
              <a:lnSpc>
                <a:spcPct val="150000"/>
              </a:lnSpc>
              <a:spcBef>
                <a:spcPts val="1000"/>
              </a:spcBef>
              <a:spcAft>
                <a:spcPts val="0"/>
              </a:spcAft>
              <a:buClrTx/>
              <a:buSzTx/>
              <a:tabLst/>
              <a:defRPr/>
            </a:pPr>
            <a:r>
              <a:rPr lang="zh-CN" altLang="en-US" sz="2400" b="1" dirty="0" smtClean="0">
                <a:latin typeface="微软雅黑" pitchFamily="34" charset="-122"/>
                <a:ea typeface="微软雅黑" pitchFamily="34" charset="-122"/>
              </a:rPr>
              <a:t>定义：</a:t>
            </a:r>
            <a:endParaRPr lang="en-US" altLang="zh-CN" sz="2400" b="1" dirty="0" smtClean="0">
              <a:latin typeface="微软雅黑" pitchFamily="34" charset="-122"/>
              <a:ea typeface="微软雅黑" pitchFamily="34" charset="-122"/>
            </a:endParaRPr>
          </a:p>
          <a:p>
            <a:pPr marL="685773" marR="0" lvl="1" indent="-228591" algn="l" defTabSz="914363" rtl="0" eaLnBrk="1" fontAlgn="auto" latinLnBrk="0" hangingPunct="1">
              <a:lnSpc>
                <a:spcPct val="150000"/>
              </a:lnSpc>
              <a:spcBef>
                <a:spcPts val="500"/>
              </a:spcBef>
              <a:spcAft>
                <a:spcPts val="0"/>
              </a:spcAft>
              <a:buClrTx/>
              <a:buSzTx/>
              <a:buFont typeface="Wingdings" pitchFamily="2" charset="2"/>
              <a:buChar char="Ø"/>
              <a:tabLst/>
              <a:defRPr/>
            </a:pPr>
            <a:r>
              <a:rPr lang="zh-CN" altLang="en-US" dirty="0" smtClean="0">
                <a:latin typeface="微软雅黑" pitchFamily="34" charset="-122"/>
                <a:ea typeface="微软雅黑" pitchFamily="34" charset="-122"/>
              </a:rPr>
              <a:t>软件测试是在软件投入运行前对需求、设计和编码的结果进行复查；</a:t>
            </a:r>
            <a:endParaRPr lang="en-US" altLang="zh-CN" dirty="0" smtClean="0">
              <a:latin typeface="微软雅黑" pitchFamily="34" charset="-122"/>
              <a:ea typeface="微软雅黑" pitchFamily="34" charset="-122"/>
            </a:endParaRPr>
          </a:p>
          <a:p>
            <a:pPr marL="685773" marR="0" lvl="1" indent="-228591" algn="l" defTabSz="914363" rtl="0" eaLnBrk="1" fontAlgn="auto" latinLnBrk="0" hangingPunct="1">
              <a:lnSpc>
                <a:spcPct val="150000"/>
              </a:lnSpc>
              <a:spcBef>
                <a:spcPts val="500"/>
              </a:spcBef>
              <a:spcAft>
                <a:spcPts val="0"/>
              </a:spcAft>
              <a:buClrTx/>
              <a:buSzTx/>
              <a:buFont typeface="Wingdings" pitchFamily="2" charset="2"/>
              <a:buChar char="Ø"/>
              <a:tabLst/>
              <a:defRPr/>
            </a:pPr>
            <a:r>
              <a:rPr lang="zh-CN" altLang="en-US" dirty="0" smtClean="0">
                <a:latin typeface="微软雅黑" pitchFamily="34" charset="-122"/>
                <a:ea typeface="微软雅黑" pitchFamily="34" charset="-122"/>
              </a:rPr>
              <a:t>软件测试是根据开发各阶段的需求、设计文档和代码而精心设计的一批用例，利用这些测试用例去运行程序，以及发现程序错误的过程；</a:t>
            </a:r>
            <a:endParaRPr lang="en-US" altLang="zh-CN" dirty="0" smtClean="0">
              <a:latin typeface="微软雅黑" pitchFamily="34" charset="-122"/>
              <a:ea typeface="微软雅黑" pitchFamily="34" charset="-122"/>
            </a:endParaRPr>
          </a:p>
          <a:p>
            <a:pPr marL="228591" marR="0" lvl="0" indent="-228591" algn="l" defTabSz="914363" rtl="0" eaLnBrk="1" fontAlgn="auto" latinLnBrk="0" hangingPunct="1">
              <a:lnSpc>
                <a:spcPct val="150000"/>
              </a:lnSpc>
              <a:spcBef>
                <a:spcPts val="1000"/>
              </a:spcBef>
              <a:spcAft>
                <a:spcPts val="0"/>
              </a:spcAft>
              <a:buClrTx/>
              <a:buSzTx/>
              <a:tabLst/>
              <a:defRPr/>
            </a:pPr>
            <a:r>
              <a:rPr lang="zh-CN" altLang="en-US" sz="2400" b="1" dirty="0" smtClean="0">
                <a:latin typeface="微软雅黑" pitchFamily="34" charset="-122"/>
                <a:ea typeface="微软雅黑" pitchFamily="34" charset="-122"/>
              </a:rPr>
              <a:t>小问题：</a:t>
            </a:r>
            <a:endParaRPr lang="en-US" altLang="zh-CN" sz="2400" b="1" dirty="0" smtClean="0">
              <a:latin typeface="微软雅黑" pitchFamily="34" charset="-122"/>
              <a:ea typeface="微软雅黑" pitchFamily="34" charset="-122"/>
            </a:endParaRPr>
          </a:p>
          <a:p>
            <a:pPr marL="685773" marR="0" lvl="1" indent="-228591" algn="l" defTabSz="914363" rtl="0" eaLnBrk="1" fontAlgn="auto" latinLnBrk="0" hangingPunct="1">
              <a:lnSpc>
                <a:spcPct val="150000"/>
              </a:lnSpc>
              <a:spcBef>
                <a:spcPts val="500"/>
              </a:spcBef>
              <a:spcAft>
                <a:spcPts val="0"/>
              </a:spcAft>
              <a:buClrTx/>
              <a:buSzTx/>
              <a:buFont typeface="Wingdings" pitchFamily="2" charset="2"/>
              <a:buChar char="Ø"/>
              <a:tabLst/>
              <a:defRPr/>
            </a:pPr>
            <a:r>
              <a:rPr lang="zh-CN" altLang="en-US" dirty="0" smtClean="0">
                <a:latin typeface="微软雅黑" pitchFamily="34" charset="-122"/>
                <a:ea typeface="微软雅黑" pitchFamily="34" charset="-122"/>
              </a:rPr>
              <a:t>测试与调试的区别？</a:t>
            </a:r>
            <a:endParaRPr lang="en-US" altLang="zh-CN" dirty="0" smtClean="0">
              <a:latin typeface="微软雅黑" pitchFamily="34" charset="-122"/>
              <a:ea typeface="微软雅黑" pitchFamily="34" charset="-122"/>
            </a:endParaRPr>
          </a:p>
          <a:p>
            <a:pPr marL="685773" marR="0" lvl="1" indent="-228591" algn="l" defTabSz="914363"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cs typeface="+mn-cs"/>
            </a:endParaRPr>
          </a:p>
        </p:txBody>
      </p:sp>
      <p:pic>
        <p:nvPicPr>
          <p:cNvPr id="27" name="Picture 18" descr="2457331_001938752144_2"/>
          <p:cNvPicPr>
            <a:picLocks noChangeAspect="1" noChangeArrowheads="1"/>
          </p:cNvPicPr>
          <p:nvPr/>
        </p:nvPicPr>
        <p:blipFill>
          <a:blip r:embed="rId4" cstate="print"/>
          <a:srcRect/>
          <a:stretch>
            <a:fillRect/>
          </a:stretch>
        </p:blipFill>
        <p:spPr bwMode="auto">
          <a:xfrm>
            <a:off x="8665610" y="3458817"/>
            <a:ext cx="2327068" cy="2615472"/>
          </a:xfrm>
          <a:prstGeom prst="rect">
            <a:avLst/>
          </a:prstGeom>
          <a:noFill/>
          <a:ln w="9525">
            <a:noFill/>
            <a:miter lim="800000"/>
            <a:headEnd/>
            <a:tailEnd/>
          </a:ln>
        </p:spPr>
      </p:pic>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软件测试的目的和原则</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8</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9" name="Rectangle 22"/>
          <p:cNvSpPr>
            <a:spLocks noChangeArrowheads="1"/>
          </p:cNvSpPr>
          <p:nvPr/>
        </p:nvSpPr>
        <p:spPr bwMode="auto">
          <a:xfrm>
            <a:off x="1064661" y="1311444"/>
            <a:ext cx="10226192" cy="1023040"/>
          </a:xfrm>
          <a:prstGeom prst="rect">
            <a:avLst/>
          </a:prstGeom>
          <a:solidFill>
            <a:srgbClr val="31A6BD"/>
          </a:solidFill>
          <a:ln w="28575" algn="ctr">
            <a:noFill/>
            <a:miter lim="800000"/>
            <a:headEnd/>
            <a:tailEnd/>
          </a:ln>
        </p:spPr>
        <p:txBody>
          <a:bodyPr lIns="91394" tIns="45696" rIns="91394" bIns="45696" anchor="ctr"/>
          <a:lstStyle/>
          <a:p>
            <a:pPr>
              <a:buNone/>
              <a:defRPr/>
            </a:pPr>
            <a:r>
              <a:rPr lang="zh-CN" altLang="en-US" sz="2400" b="1" dirty="0" smtClean="0">
                <a:solidFill>
                  <a:schemeClr val="bg1"/>
                </a:solidFill>
                <a:latin typeface="微软雅黑" pitchFamily="34" charset="-122"/>
                <a:ea typeface="微软雅黑" pitchFamily="34" charset="-122"/>
              </a:rPr>
              <a:t>目的：</a:t>
            </a:r>
            <a:r>
              <a:rPr lang="zh-CN" altLang="en-US" sz="2400" dirty="0" smtClean="0">
                <a:solidFill>
                  <a:schemeClr val="bg1"/>
                </a:solidFill>
                <a:latin typeface="微软雅黑" pitchFamily="34" charset="-122"/>
                <a:ea typeface="微软雅黑" pitchFamily="34" charset="-122"/>
              </a:rPr>
              <a:t>发现软件开发各阶段的问题，包括功能、性能、可靠性、易用性等等各方面的问题；</a:t>
            </a:r>
            <a:endParaRPr lang="en-US" altLang="zh-CN" sz="2400" dirty="0" smtClean="0">
              <a:solidFill>
                <a:schemeClr val="bg1"/>
              </a:solidFill>
              <a:latin typeface="微软雅黑" pitchFamily="34" charset="-122"/>
              <a:ea typeface="微软雅黑" pitchFamily="34" charset="-122"/>
            </a:endParaRPr>
          </a:p>
        </p:txBody>
      </p:sp>
      <p:sp>
        <p:nvSpPr>
          <p:cNvPr id="12" name="Rectangle 11"/>
          <p:cNvSpPr/>
          <p:nvPr/>
        </p:nvSpPr>
        <p:spPr>
          <a:xfrm>
            <a:off x="1064661" y="2568473"/>
            <a:ext cx="1107996" cy="461665"/>
          </a:xfrm>
          <a:prstGeom prst="rect">
            <a:avLst/>
          </a:prstGeom>
        </p:spPr>
        <p:txBody>
          <a:bodyPr wrap="none">
            <a:spAutoFit/>
          </a:bodyPr>
          <a:lstStyle/>
          <a:p>
            <a:pPr>
              <a:defRPr/>
            </a:pPr>
            <a:r>
              <a:rPr lang="zh-CN" altLang="en-US" sz="2400" b="1" dirty="0" smtClean="0">
                <a:latin typeface="微软雅黑" pitchFamily="34" charset="-122"/>
                <a:ea typeface="微软雅黑" pitchFamily="34" charset="-122"/>
              </a:rPr>
              <a:t>原则：</a:t>
            </a:r>
            <a:endParaRPr lang="en-US" altLang="zh-CN" sz="2400" b="1" dirty="0" smtClean="0">
              <a:latin typeface="微软雅黑" pitchFamily="34" charset="-122"/>
              <a:ea typeface="微软雅黑" pitchFamily="34" charset="-122"/>
            </a:endParaRPr>
          </a:p>
        </p:txBody>
      </p:sp>
      <p:graphicFrame>
        <p:nvGraphicFramePr>
          <p:cNvPr id="13" name="表格 161"/>
          <p:cNvGraphicFramePr>
            <a:graphicFrameLocks noGrp="1"/>
          </p:cNvGraphicFramePr>
          <p:nvPr/>
        </p:nvGraphicFramePr>
        <p:xfrm>
          <a:off x="2166801" y="2657924"/>
          <a:ext cx="6778416" cy="3071584"/>
        </p:xfrm>
        <a:graphic>
          <a:graphicData uri="http://schemas.openxmlformats.org/drawingml/2006/table">
            <a:tbl>
              <a:tblPr firstRow="1" bandRow="1">
                <a:tableStyleId>{5C22544A-7EE6-4342-B048-85BDC9FD1C3A}</a:tableStyleId>
              </a:tblPr>
              <a:tblGrid>
                <a:gridCol w="772225"/>
                <a:gridCol w="6006191"/>
              </a:tblGrid>
              <a:tr h="288032">
                <a:tc>
                  <a:txBody>
                    <a:bodyPr/>
                    <a:lstStyle/>
                    <a:p>
                      <a:pPr algn="ctr"/>
                      <a:r>
                        <a:rPr lang="zh-CN" altLang="en-US" sz="1600" dirty="0" smtClean="0">
                          <a:latin typeface="微软雅黑" pitchFamily="34" charset="-122"/>
                          <a:ea typeface="微软雅黑" pitchFamily="34" charset="-122"/>
                        </a:rPr>
                        <a:t>序号</a:t>
                      </a:r>
                      <a:endParaRPr lang="zh-CN" altLang="en-US" sz="1600" dirty="0">
                        <a:latin typeface="微软雅黑" pitchFamily="34" charset="-122"/>
                        <a:ea typeface="微软雅黑" pitchFamily="34" charset="-122"/>
                      </a:endParaRPr>
                    </a:p>
                  </a:txBody>
                  <a:tcPr>
                    <a:solidFill>
                      <a:srgbClr val="31A6BD"/>
                    </a:solidFill>
                  </a:tcPr>
                </a:tc>
                <a:tc>
                  <a:txBody>
                    <a:bodyPr/>
                    <a:lstStyle/>
                    <a:p>
                      <a:pPr algn="ctr"/>
                      <a:r>
                        <a:rPr lang="zh-CN" altLang="en-US" sz="1600" dirty="0" smtClean="0">
                          <a:latin typeface="微软雅黑" pitchFamily="34" charset="-122"/>
                          <a:ea typeface="微软雅黑" pitchFamily="34" charset="-122"/>
                        </a:rPr>
                        <a:t>原则</a:t>
                      </a:r>
                      <a:endParaRPr lang="zh-CN" altLang="en-US" sz="1600" dirty="0">
                        <a:latin typeface="微软雅黑" pitchFamily="34" charset="-122"/>
                        <a:ea typeface="微软雅黑" pitchFamily="34" charset="-122"/>
                      </a:endParaRPr>
                    </a:p>
                  </a:txBody>
                  <a:tcPr>
                    <a:solidFill>
                      <a:srgbClr val="31A6BD"/>
                    </a:solidFill>
                  </a:tcPr>
                </a:tc>
              </a:tr>
              <a:tr h="312792">
                <a:tc>
                  <a:txBody>
                    <a:bodyP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微软雅黑" pitchFamily="34" charset="-122"/>
                          <a:ea typeface="微软雅黑" pitchFamily="34" charset="-122"/>
                        </a:rPr>
                        <a:t>尽早地、不断地进行软件测试</a:t>
                      </a:r>
                      <a:endParaRPr lang="en-US" altLang="zh-CN" sz="1600" dirty="0" smtClean="0">
                        <a:solidFill>
                          <a:schemeClr val="tx1"/>
                        </a:solidFill>
                        <a:latin typeface="微软雅黑" pitchFamily="34" charset="-122"/>
                        <a:ea typeface="微软雅黑" pitchFamily="34" charset="-122"/>
                      </a:endParaRPr>
                    </a:p>
                  </a:txBody>
                  <a:tcPr/>
                </a:tc>
              </a:tr>
              <a:tr h="265544">
                <a:tc>
                  <a:txBody>
                    <a:bodyPr/>
                    <a:lstStyle/>
                    <a:p>
                      <a:pPr algn="ctr"/>
                      <a:r>
                        <a:rPr lang="en-US" altLang="zh-CN" sz="1600" dirty="0" smtClean="0">
                          <a:latin typeface="微软雅黑" pitchFamily="34" charset="-122"/>
                          <a:ea typeface="微软雅黑" pitchFamily="34" charset="-122"/>
                        </a:rPr>
                        <a:t>2</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明确测试输入预置条件和与之对应的预期输出结果</a:t>
                      </a:r>
                      <a:endParaRPr lang="zh-CN" altLang="en-US" sz="1600" dirty="0">
                        <a:latin typeface="微软雅黑" pitchFamily="34" charset="-122"/>
                        <a:ea typeface="微软雅黑" pitchFamily="34" charset="-122"/>
                      </a:endParaRPr>
                    </a:p>
                  </a:txBody>
                  <a:tcPr/>
                </a:tc>
              </a:tr>
              <a:tr h="290304">
                <a:tc>
                  <a:txBody>
                    <a:bodyPr/>
                    <a:lstStyle/>
                    <a:p>
                      <a:pPr algn="ctr"/>
                      <a:r>
                        <a:rPr lang="en-US" altLang="zh-CN" sz="1600" dirty="0" smtClean="0">
                          <a:latin typeface="微软雅黑" pitchFamily="34" charset="-122"/>
                          <a:ea typeface="微软雅黑" pitchFamily="34" charset="-122"/>
                        </a:rPr>
                        <a:t>3</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充分考虑异常的输入情况</a:t>
                      </a:r>
                      <a:endParaRPr lang="zh-CN" altLang="en-US" sz="1600" dirty="0">
                        <a:latin typeface="微软雅黑" pitchFamily="34" charset="-122"/>
                        <a:ea typeface="微软雅黑" pitchFamily="34" charset="-122"/>
                      </a:endParaRPr>
                    </a:p>
                  </a:txBody>
                  <a:tcPr/>
                </a:tc>
              </a:tr>
              <a:tr h="315064">
                <a:tc>
                  <a:txBody>
                    <a:bodyPr/>
                    <a:lstStyle/>
                    <a:p>
                      <a:pPr algn="ctr"/>
                      <a:r>
                        <a:rPr lang="en-US" altLang="zh-CN" sz="1600" dirty="0" smtClean="0">
                          <a:latin typeface="微软雅黑" pitchFamily="34" charset="-122"/>
                          <a:ea typeface="微软雅黑" pitchFamily="34" charset="-122"/>
                        </a:rPr>
                        <a:t>4</a:t>
                      </a:r>
                      <a:endParaRPr lang="zh-CN" altLang="en-US" sz="1600" dirty="0">
                        <a:latin typeface="微软雅黑" pitchFamily="34" charset="-122"/>
                        <a:ea typeface="微软雅黑" pitchFamily="34" charset="-122"/>
                      </a:endParaRPr>
                    </a:p>
                  </a:txBody>
                  <a:tcPr/>
                </a:tc>
                <a:tc>
                  <a:txBody>
                    <a:bodyPr/>
                    <a:lstStyle/>
                    <a:p>
                      <a:r>
                        <a:rPr lang="en-US" altLang="zh-CN" sz="1600" dirty="0" smtClean="0">
                          <a:solidFill>
                            <a:schemeClr val="tx1"/>
                          </a:solidFill>
                          <a:latin typeface="微软雅黑" pitchFamily="34" charset="-122"/>
                          <a:ea typeface="微软雅黑" pitchFamily="34" charset="-122"/>
                        </a:rPr>
                        <a:t>80</a:t>
                      </a:r>
                      <a:r>
                        <a:rPr lang="zh-CN" altLang="en-US" sz="1600" dirty="0" smtClean="0">
                          <a:solidFill>
                            <a:schemeClr val="tx1"/>
                          </a:solidFill>
                          <a:latin typeface="微软雅黑" pitchFamily="34" charset="-122"/>
                          <a:ea typeface="微软雅黑" pitchFamily="34" charset="-122"/>
                        </a:rPr>
                        <a:t>％的错误集中在</a:t>
                      </a:r>
                      <a:r>
                        <a:rPr lang="en-US" altLang="zh-CN" sz="1600" dirty="0" smtClean="0">
                          <a:solidFill>
                            <a:schemeClr val="tx1"/>
                          </a:solidFill>
                          <a:latin typeface="微软雅黑" pitchFamily="34" charset="-122"/>
                          <a:ea typeface="微软雅黑" pitchFamily="34" charset="-122"/>
                        </a:rPr>
                        <a:t>20</a:t>
                      </a:r>
                      <a:r>
                        <a:rPr lang="zh-CN" altLang="en-US" sz="1600" dirty="0" smtClean="0">
                          <a:solidFill>
                            <a:schemeClr val="tx1"/>
                          </a:solidFill>
                          <a:latin typeface="微软雅黑" pitchFamily="34" charset="-122"/>
                          <a:ea typeface="微软雅黑" pitchFamily="34" charset="-122"/>
                        </a:rPr>
                        <a:t>％的程序模块</a:t>
                      </a:r>
                      <a:endParaRPr lang="zh-CN" altLang="en-US" sz="1600" dirty="0">
                        <a:latin typeface="微软雅黑" pitchFamily="34" charset="-122"/>
                        <a:ea typeface="微软雅黑" pitchFamily="34" charset="-122"/>
                      </a:endParaRPr>
                    </a:p>
                  </a:txBody>
                  <a:tcPr/>
                </a:tc>
              </a:tr>
              <a:tr h="339824">
                <a:tc>
                  <a:txBody>
                    <a:bodyPr/>
                    <a:lstStyle/>
                    <a:p>
                      <a:pPr algn="ctr"/>
                      <a:r>
                        <a:rPr lang="en-US" altLang="zh-CN" sz="1600" dirty="0" smtClean="0">
                          <a:latin typeface="微软雅黑" pitchFamily="34" charset="-122"/>
                          <a:ea typeface="微软雅黑" pitchFamily="34" charset="-122"/>
                        </a:rPr>
                        <a:t>5</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排除测试的随意性</a:t>
                      </a:r>
                      <a:endParaRPr lang="zh-CN" altLang="en-US" sz="1600" dirty="0">
                        <a:latin typeface="微软雅黑" pitchFamily="34" charset="-122"/>
                        <a:ea typeface="微软雅黑" pitchFamily="34" charset="-122"/>
                      </a:endParaRPr>
                    </a:p>
                  </a:txBody>
                  <a:tcPr/>
                </a:tc>
              </a:tr>
              <a:tr h="360040">
                <a:tc>
                  <a:txBody>
                    <a:bodyPr/>
                    <a:lstStyle/>
                    <a:p>
                      <a:pPr algn="ctr"/>
                      <a:r>
                        <a:rPr lang="en-US" altLang="zh-CN" sz="1600" dirty="0" smtClean="0">
                          <a:latin typeface="微软雅黑" pitchFamily="34" charset="-122"/>
                          <a:ea typeface="微软雅黑" pitchFamily="34" charset="-122"/>
                        </a:rPr>
                        <a:t>6</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对测试结果做全面检查</a:t>
                      </a:r>
                      <a:endParaRPr lang="zh-CN" altLang="en-US" sz="1600" dirty="0">
                        <a:latin typeface="微软雅黑" pitchFamily="34" charset="-122"/>
                        <a:ea typeface="微软雅黑" pitchFamily="34" charset="-122"/>
                      </a:endParaRPr>
                    </a:p>
                  </a:txBody>
                  <a:tcPr/>
                </a:tc>
              </a:tr>
              <a:tr h="360040">
                <a:tc>
                  <a:txBody>
                    <a:bodyPr/>
                    <a:lstStyle/>
                    <a:p>
                      <a:pPr algn="ctr"/>
                      <a:r>
                        <a:rPr lang="en-US" altLang="zh-CN" sz="1600" dirty="0" smtClean="0">
                          <a:latin typeface="微软雅黑" pitchFamily="34" charset="-122"/>
                          <a:ea typeface="微软雅黑" pitchFamily="34" charset="-122"/>
                        </a:rPr>
                        <a:t>7</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妥善保存测试计划</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测试用例</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出错统计和最终分析结果</a:t>
                      </a:r>
                      <a:endParaRPr lang="zh-CN" altLang="en-US" sz="1600" dirty="0">
                        <a:latin typeface="微软雅黑" pitchFamily="34" charset="-122"/>
                        <a:ea typeface="微软雅黑" pitchFamily="34" charset="-122"/>
                      </a:endParaRPr>
                    </a:p>
                  </a:txBody>
                  <a:tcPr/>
                </a:tc>
              </a:tr>
              <a:tr h="288029">
                <a:tc>
                  <a:txBody>
                    <a:bodyPr/>
                    <a:lstStyle/>
                    <a:p>
                      <a:pPr algn="ctr"/>
                      <a:r>
                        <a:rPr lang="en-US" altLang="zh-CN" sz="1600" dirty="0" smtClean="0">
                          <a:latin typeface="微软雅黑" pitchFamily="34" charset="-122"/>
                          <a:ea typeface="微软雅黑" pitchFamily="34" charset="-122"/>
                        </a:rPr>
                        <a:t>8</a:t>
                      </a:r>
                      <a:endParaRPr lang="zh-CN" altLang="en-US" sz="1600" dirty="0">
                        <a:latin typeface="微软雅黑" pitchFamily="34" charset="-122"/>
                        <a:ea typeface="微软雅黑" pitchFamily="34" charset="-122"/>
                      </a:endParaRPr>
                    </a:p>
                  </a:txBody>
                  <a:tcPr/>
                </a:tc>
                <a:tc>
                  <a:txBody>
                    <a:bodyPr/>
                    <a:lstStyle/>
                    <a:p>
                      <a:r>
                        <a:rPr lang="zh-CN" altLang="en-US" sz="1600" dirty="0" smtClean="0">
                          <a:solidFill>
                            <a:schemeClr val="tx1"/>
                          </a:solidFill>
                          <a:latin typeface="微软雅黑" pitchFamily="34" charset="-122"/>
                          <a:ea typeface="微软雅黑" pitchFamily="34" charset="-122"/>
                        </a:rPr>
                        <a:t>所有的测试应该追溯到用户需求</a:t>
                      </a:r>
                      <a:endParaRPr lang="zh-CN" altLang="en-US" sz="1600" dirty="0">
                        <a:latin typeface="微软雅黑" pitchFamily="34" charset="-122"/>
                        <a:ea typeface="微软雅黑" pitchFamily="34" charset="-122"/>
                      </a:endParaRPr>
                    </a:p>
                  </a:txBody>
                  <a:tcPr/>
                </a:tc>
              </a:tr>
            </a:tbl>
          </a:graphicData>
        </a:graphic>
      </p:graphicFrame>
      <p:pic>
        <p:nvPicPr>
          <p:cNvPr id="14" name="Picture 3" descr="j0292020"/>
          <p:cNvPicPr>
            <a:picLocks noChangeAspect="1" noChangeArrowheads="1"/>
          </p:cNvPicPr>
          <p:nvPr/>
        </p:nvPicPr>
        <p:blipFill>
          <a:blip r:embed="rId4" cstate="print"/>
          <a:srcRect/>
          <a:stretch>
            <a:fillRect/>
          </a:stretch>
        </p:blipFill>
        <p:spPr bwMode="auto">
          <a:xfrm>
            <a:off x="9378950" y="4384262"/>
            <a:ext cx="1921842" cy="1308000"/>
          </a:xfrm>
          <a:prstGeom prst="rect">
            <a:avLst/>
          </a:prstGeom>
          <a:noFill/>
          <a:ln w="9525">
            <a:noFill/>
            <a:miter lim="800000"/>
            <a:headEnd/>
            <a:tailEnd/>
          </a:ln>
        </p:spPr>
      </p:pic>
      <p:sp>
        <p:nvSpPr>
          <p:cNvPr id="15" name="AutoShape 4"/>
          <p:cNvSpPr>
            <a:spLocks noChangeArrowheads="1"/>
          </p:cNvSpPr>
          <p:nvPr/>
        </p:nvSpPr>
        <p:spPr bwMode="auto">
          <a:xfrm>
            <a:off x="9856994" y="3113503"/>
            <a:ext cx="1439863" cy="603732"/>
          </a:xfrm>
          <a:prstGeom prst="cloudCallout">
            <a:avLst>
              <a:gd name="adj1" fmla="val -31366"/>
              <a:gd name="adj2" fmla="val 151833"/>
            </a:avLst>
          </a:prstGeom>
          <a:solidFill>
            <a:srgbClr val="31A6BD"/>
          </a:solidFill>
          <a:ln w="9525">
            <a:solidFill>
              <a:schemeClr val="tx1"/>
            </a:solidFill>
            <a:round/>
            <a:headEnd/>
            <a:tailEnd/>
          </a:ln>
        </p:spPr>
        <p:txBody>
          <a:bodyPr/>
          <a:lstStyle/>
          <a:p>
            <a:pPr>
              <a:defRPr/>
            </a:pPr>
            <a:r>
              <a:rPr lang="en-US" altLang="zh-CN" sz="2400" dirty="0" smtClean="0">
                <a:latin typeface="+mn-ea"/>
                <a:ea typeface="+mn-ea"/>
              </a:rPr>
              <a:t>BUGS</a:t>
            </a:r>
            <a:endParaRPr lang="en-US" altLang="zh-CN" sz="2400" dirty="0">
              <a:latin typeface="+mn-ea"/>
              <a:ea typeface="+mn-ea"/>
            </a:endParaRPr>
          </a:p>
        </p:txBody>
      </p:sp>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189" y="168541"/>
            <a:ext cx="10515600" cy="1007782"/>
          </a:xfrm>
        </p:spPr>
        <p:txBody>
          <a:bodyPr>
            <a:normAutofit/>
          </a:bodyPr>
          <a:lstStyle/>
          <a:p>
            <a:r>
              <a:rPr lang="zh-CN" altLang="en-US" sz="4000" b="1" dirty="0" smtClean="0">
                <a:solidFill>
                  <a:srgbClr val="32A0BE"/>
                </a:solidFill>
              </a:rPr>
              <a:t>白盒和黑盒</a:t>
            </a:r>
          </a:p>
        </p:txBody>
      </p:sp>
      <p:sp>
        <p:nvSpPr>
          <p:cNvPr id="4" name="Slide Number Placeholder 3"/>
          <p:cNvSpPr>
            <a:spLocks noGrp="1"/>
          </p:cNvSpPr>
          <p:nvPr>
            <p:ph type="sldNum" sz="quarter" idx="11"/>
          </p:nvPr>
        </p:nvSpPr>
        <p:spPr/>
        <p:txBody>
          <a:bodyPr/>
          <a:lstStyle/>
          <a:p>
            <a:fld id="{E47498C7-FEB1-437E-BB64-90DB86D2C997}" type="slidenum">
              <a:rPr lang="zh-CN" altLang="en-US" smtClean="0"/>
              <a:pPr/>
              <a:t>9</a:t>
            </a:fld>
            <a:endParaRPr lang="zh-CN" altLang="en-US" dirty="0"/>
          </a:p>
        </p:txBody>
      </p:sp>
      <p:pic>
        <p:nvPicPr>
          <p:cNvPr id="5" name="Picture 45" descr="讲解"/>
          <p:cNvPicPr>
            <a:picLocks noChangeAspect="1" noChangeArrowheads="1"/>
          </p:cNvPicPr>
          <p:nvPr/>
        </p:nvPicPr>
        <p:blipFill>
          <a:blip r:embed="rId3" cstate="print"/>
          <a:srcRect/>
          <a:stretch>
            <a:fillRect/>
          </a:stretch>
        </p:blipFill>
        <p:spPr bwMode="auto">
          <a:xfrm>
            <a:off x="212670" y="269033"/>
            <a:ext cx="805576" cy="755904"/>
          </a:xfrm>
          <a:prstGeom prst="rect">
            <a:avLst/>
          </a:prstGeom>
          <a:noFill/>
          <a:ln w="9525">
            <a:noFill/>
            <a:miter lim="800000"/>
            <a:headEnd/>
            <a:tailEnd/>
          </a:ln>
        </p:spPr>
      </p:pic>
      <p:sp>
        <p:nvSpPr>
          <p:cNvPr id="11" name="Rectangle 16"/>
          <p:cNvSpPr>
            <a:spLocks noChangeArrowheads="1"/>
          </p:cNvSpPr>
          <p:nvPr/>
        </p:nvSpPr>
        <p:spPr bwMode="auto">
          <a:xfrm>
            <a:off x="0" y="194310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zh-CN" altLang="en-US"/>
          </a:p>
        </p:txBody>
      </p:sp>
      <p:sp>
        <p:nvSpPr>
          <p:cNvPr id="8" name="内容占位符 6"/>
          <p:cNvSpPr>
            <a:spLocks noGrp="1"/>
          </p:cNvSpPr>
          <p:nvPr>
            <p:ph idx="1"/>
          </p:nvPr>
        </p:nvSpPr>
        <p:spPr>
          <a:xfrm>
            <a:off x="878747" y="1268413"/>
            <a:ext cx="10440000" cy="2091013"/>
          </a:xfrm>
        </p:spPr>
        <p:txBody>
          <a:bodyPr>
            <a:noAutofit/>
          </a:bodyPr>
          <a:lstStyle/>
          <a:p>
            <a:pPr>
              <a:lnSpc>
                <a:spcPct val="150000"/>
              </a:lnSpc>
              <a:buNone/>
              <a:defRPr/>
            </a:pPr>
            <a:r>
              <a:rPr lang="zh-CN" altLang="en-US" sz="2400" b="1" dirty="0" smtClean="0"/>
              <a:t>白盒：</a:t>
            </a:r>
            <a:r>
              <a:rPr lang="zh-CN" altLang="en-US" sz="2000" dirty="0" smtClean="0"/>
              <a:t>白盒测试是根据被测程序的内部结构设计测试用例的一种测试方法。</a:t>
            </a:r>
            <a:endParaRPr lang="en-US" altLang="zh-CN" sz="2400" dirty="0" smtClean="0"/>
          </a:p>
          <a:p>
            <a:pPr marL="914400" indent="-914400">
              <a:lnSpc>
                <a:spcPct val="150000"/>
              </a:lnSpc>
              <a:buNone/>
              <a:defRPr/>
            </a:pPr>
            <a:r>
              <a:rPr lang="zh-CN" altLang="en-US" sz="2400" b="1" dirty="0" smtClean="0"/>
              <a:t>黑盒：</a:t>
            </a:r>
            <a:r>
              <a:rPr lang="zh-CN" altLang="en-US" sz="2000" dirty="0" smtClean="0"/>
              <a:t>黑盒测试相对于白盒测试而言，并不关心被测对象的内部实现，而是针对被测对象提供的外部功能与规格出发来设计测试用例进行测试。</a:t>
            </a:r>
            <a:endParaRPr lang="en-US" altLang="zh-CN" sz="1600" dirty="0" smtClean="0"/>
          </a:p>
        </p:txBody>
      </p:sp>
      <p:pic>
        <p:nvPicPr>
          <p:cNvPr id="9" name="Picture 61"/>
          <p:cNvPicPr>
            <a:picLocks noChangeAspect="1" noChangeArrowheads="1"/>
          </p:cNvPicPr>
          <p:nvPr/>
        </p:nvPicPr>
        <p:blipFill>
          <a:blip r:embed="rId4" cstate="print"/>
          <a:srcRect/>
          <a:stretch>
            <a:fillRect/>
          </a:stretch>
        </p:blipFill>
        <p:spPr bwMode="auto">
          <a:xfrm>
            <a:off x="1814508" y="3771694"/>
            <a:ext cx="3527425" cy="1901825"/>
          </a:xfrm>
          <a:prstGeom prst="rect">
            <a:avLst/>
          </a:prstGeom>
          <a:noFill/>
          <a:ln w="9525" algn="ctr">
            <a:noFill/>
            <a:miter lim="800000"/>
            <a:headEnd/>
            <a:tailEnd/>
          </a:ln>
        </p:spPr>
      </p:pic>
      <p:pic>
        <p:nvPicPr>
          <p:cNvPr id="10" name="Picture 64"/>
          <p:cNvPicPr>
            <a:picLocks noChangeAspect="1" noChangeArrowheads="1"/>
          </p:cNvPicPr>
          <p:nvPr/>
        </p:nvPicPr>
        <p:blipFill>
          <a:blip r:embed="rId5" cstate="print"/>
          <a:srcRect/>
          <a:stretch>
            <a:fillRect/>
          </a:stretch>
        </p:blipFill>
        <p:spPr bwMode="auto">
          <a:xfrm>
            <a:off x="6482865" y="3771694"/>
            <a:ext cx="3600450" cy="1800225"/>
          </a:xfrm>
          <a:prstGeom prst="rect">
            <a:avLst/>
          </a:prstGeom>
          <a:noFill/>
          <a:ln w="9525" algn="ctr">
            <a:noFill/>
            <a:miter lim="800000"/>
            <a:headEnd/>
            <a:tailEnd/>
          </a:ln>
        </p:spPr>
      </p:pic>
    </p:spTree>
    <p:extLst>
      <p:ext uri="{BB962C8B-B14F-4D97-AF65-F5344CB8AC3E}">
        <p14:creationId xmlns:p14="http://schemas.microsoft.com/office/powerpoint/2010/main" xmlns="" val="41564326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JSON" val="{&quot;title&quot;:&quot;&quot;,&quot;content&quot;:[],&quot;section&quot;:[{&quot;title&quot;:&quot;&quot;,&quot;text&quot;:[{&quot;textmain&quot;:&quot;&quot;}]},{&quot;title&quot;:&quot;&quot;,&quot;text&quot;:[{&quot;textmain&quot;:&quot;&quot;}]}],&quot;status&quot;:1}"/>
  <p:tag name="MH_CONTENTSID" val="277"/>
  <p:tag name="MH_SECTIONID" val="278,279,"/>
</p:tagLst>
</file>

<file path=ppt/tags/tag2.xml><?xml version="1.0" encoding="utf-8"?>
<p:tagLst xmlns:a="http://schemas.openxmlformats.org/drawingml/2006/main" xmlns:r="http://schemas.openxmlformats.org/officeDocument/2006/relationships" xmlns:p="http://schemas.openxmlformats.org/presentationml/2006/main">
  <p:tag name="MH" val="20160808200032"/>
  <p:tag name="MH_LIBRARY" val="CONTENTS"/>
  <p:tag name="MH_AUTOCOLOR" val="TRUE"/>
  <p:tag name="MH_TYPE" val="COVER"/>
  <p:tag name="ID" val="545270"/>
</p:tagLst>
</file>

<file path=ppt/tags/tag3.xml><?xml version="1.0" encoding="utf-8"?>
<p:tagLst xmlns:a="http://schemas.openxmlformats.org/drawingml/2006/main" xmlns:r="http://schemas.openxmlformats.org/officeDocument/2006/relationships" xmlns:p="http://schemas.openxmlformats.org/presentationml/2006/main">
  <p:tag name="MH" val="20160810171656"/>
  <p:tag name="MH_LIBRARY" val="CONTENTS"/>
  <p:tag name="MH_TYPE" val="OTHERS"/>
  <p:tag name="ID" val="553516"/>
</p:tagLst>
</file>

<file path=ppt/tags/tag4.xml><?xml version="1.0" encoding="utf-8"?>
<p:tagLst xmlns:a="http://schemas.openxmlformats.org/drawingml/2006/main" xmlns:r="http://schemas.openxmlformats.org/officeDocument/2006/relationships" xmlns:p="http://schemas.openxmlformats.org/presentationml/2006/main">
  <p:tag name="MH" val="20160810171656"/>
  <p:tag name="MH_LIBRARY" val="CONTENTS"/>
  <p:tag name="MH_TYPE" val="OTHERS"/>
  <p:tag name="ID" val="553516"/>
</p:tagLst>
</file>

<file path=ppt/theme/theme1.xml><?xml version="1.0" encoding="utf-8"?>
<a:theme xmlns:a="http://schemas.openxmlformats.org/drawingml/2006/main" name="A000120140530A99PPBG">
  <a:themeElements>
    <a:clrScheme name="自定义 1">
      <a:dk1>
        <a:srgbClr val="3F3F3F"/>
      </a:dk1>
      <a:lt1>
        <a:sysClr val="window" lastClr="FFFFFF"/>
      </a:lt1>
      <a:dk2>
        <a:srgbClr val="3F3F3F"/>
      </a:dk2>
      <a:lt2>
        <a:srgbClr val="FFFFFF"/>
      </a:lt2>
      <a:accent1>
        <a:srgbClr val="436E3A"/>
      </a:accent1>
      <a:accent2>
        <a:srgbClr val="58B898"/>
      </a:accent2>
      <a:accent3>
        <a:srgbClr val="489698"/>
      </a:accent3>
      <a:accent4>
        <a:srgbClr val="B1C25E"/>
      </a:accent4>
      <a:accent5>
        <a:srgbClr val="8270C2"/>
      </a:accent5>
      <a:accent6>
        <a:srgbClr val="FFC000"/>
      </a:accent6>
      <a:hlink>
        <a:srgbClr val="00B0F0"/>
      </a:hlink>
      <a:folHlink>
        <a:srgbClr val="7F7F7F"/>
      </a:folHlink>
    </a:clrScheme>
    <a:fontScheme name="自定义 15">
      <a:majorFont>
        <a:latin typeface="Arial Black"/>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A000120140627A09PPBG</Template>
  <TotalTime>3357</TotalTime>
  <Words>8294</Words>
  <Application>Microsoft Office PowerPoint</Application>
  <PresentationFormat>自定义</PresentationFormat>
  <Paragraphs>760</Paragraphs>
  <Slides>17</Slides>
  <Notes>17</Notes>
  <HiddenSlides>0</HiddenSlides>
  <MMClips>0</MMClips>
  <ScaleCrop>false</ScaleCrop>
  <HeadingPairs>
    <vt:vector size="6" baseType="variant">
      <vt:variant>
        <vt:lpstr>主题</vt:lpstr>
      </vt:variant>
      <vt:variant>
        <vt:i4>3</vt:i4>
      </vt:variant>
      <vt:variant>
        <vt:lpstr>嵌入 OLE 服务器</vt:lpstr>
      </vt:variant>
      <vt:variant>
        <vt:i4>2</vt:i4>
      </vt:variant>
      <vt:variant>
        <vt:lpstr>幻灯片标题</vt:lpstr>
      </vt:variant>
      <vt:variant>
        <vt:i4>17</vt:i4>
      </vt:variant>
    </vt:vector>
  </HeadingPairs>
  <TitlesOfParts>
    <vt:vector size="22" baseType="lpstr">
      <vt:lpstr>A000120140530A99PPBG</vt:lpstr>
      <vt:lpstr>1_自定义设计方案</vt:lpstr>
      <vt:lpstr>自定义设计方案</vt:lpstr>
      <vt:lpstr>Document</vt:lpstr>
      <vt:lpstr>Worksheet</vt:lpstr>
      <vt:lpstr>幻灯片 1</vt:lpstr>
      <vt:lpstr>幻灯片 2</vt:lpstr>
      <vt:lpstr>幻灯片 3</vt:lpstr>
      <vt:lpstr>《实战课程—测试用例设计》</vt:lpstr>
      <vt:lpstr>实战课程授课路标</vt:lpstr>
      <vt:lpstr>幻灯片 6</vt:lpstr>
      <vt:lpstr>软件测试的定义</vt:lpstr>
      <vt:lpstr>软件测试的目的和原则</vt:lpstr>
      <vt:lpstr>白盒和黑盒</vt:lpstr>
      <vt:lpstr>常见的测试用例设计方法</vt:lpstr>
      <vt:lpstr>常见的测试用例设计方法</vt:lpstr>
      <vt:lpstr>常见的测试用例设计方法</vt:lpstr>
      <vt:lpstr>常见的测试用例设计方法</vt:lpstr>
      <vt:lpstr>常见的测试用例设计方法</vt:lpstr>
      <vt:lpstr>常见的测试用例设计方法</vt:lpstr>
      <vt:lpstr>地铁收费系统的测试用例设计</vt:lpstr>
      <vt:lpstr>幻灯片 17</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低级错误案例研讨</dc:title>
  <dc:creator>zhangjuan (F)</dc:creator>
  <cp:lastModifiedBy>wtest222</cp:lastModifiedBy>
  <cp:revision>335</cp:revision>
  <dcterms:created xsi:type="dcterms:W3CDTF">2016-08-08T12:00:33Z</dcterms:created>
  <dcterms:modified xsi:type="dcterms:W3CDTF">2016-11-10T09:28:11Z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(2)9xCSNrP7PPqO8ZBbX2zCq/F7c30uehtoB/eQ9+JO6MSYus6/jgM59kZr9yd+nmPF9emYczpu
JjP/OE6i7s6q1Qv2ywnlfDenkjtchgAgaFnpVkQvgx5xMdldqobv8Wj9mo706SlqQvSxf05f
pz0YmlfoIJOCUSfY5NFtdy/La1aocikOJIBJGijbJaAxXktig5uwjN/8Aw/9dQoQas88dv02
688jfzXF3NAmsWfMDd</vt:lpwstr>
  </property>
  <property fmtid="{D5CDD505-2E9C-101B-9397-08002B2CF9AE}" pid="3" name="_2015_ms_pID_7253431">
    <vt:lpwstr>dvQlSKwl7/s0SCG8+auGAGc3VsN9AJ6dNKgDVbScVm21zvoCa03enO
Khx1SeqKPFrff4tHN3ACkbvI3QMZz8gJ/E+LCtH85Ip/MoJ6tOPUsVZx9TJA43Uu2NQo5W8d
N+z9kp924rXh19Jx2GDgInguZWgMU4V4krjbnyso0p6s28UcLHcAbTHlnBpiBsWBkP466J/c
oXt7QHoN+yMC2+Mr</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1478517307</vt:lpwstr>
  </property>
</Properties>
</file>